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6" r:id="rId4"/>
    <p:sldId id="271" r:id="rId5"/>
    <p:sldId id="272" r:id="rId6"/>
    <p:sldId id="284" r:id="rId7"/>
    <p:sldId id="285" r:id="rId8"/>
    <p:sldId id="277" r:id="rId9"/>
    <p:sldId id="287" r:id="rId10"/>
    <p:sldId id="278" r:id="rId11"/>
    <p:sldId id="288" r:id="rId12"/>
    <p:sldId id="281" r:id="rId13"/>
    <p:sldId id="280" r:id="rId14"/>
    <p:sldId id="273" r:id="rId15"/>
    <p:sldId id="289" r:id="rId16"/>
    <p:sldId id="291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  <a:srgbClr val="000066"/>
    <a:srgbClr val="040139"/>
    <a:srgbClr val="EFD75F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9" autoAdjust="0"/>
    <p:restoredTop sz="93594" autoAdjust="0"/>
  </p:normalViewPr>
  <p:slideViewPr>
    <p:cSldViewPr snapToGrid="0">
      <p:cViewPr>
        <p:scale>
          <a:sx n="50" d="100"/>
          <a:sy n="50" d="100"/>
        </p:scale>
        <p:origin x="-1320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6313E-9D24-4EFA-A11E-D0309B49C034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87BAF-4CB6-443F-98A1-1BA9AE55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2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1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87BAF-4CB6-443F-98A1-1BA9AE55A47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6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7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1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8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4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7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3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9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3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5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E502-8F38-4466-8D73-45D70ADC256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6979-3927-4974-97DB-9F04E650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283" y="879192"/>
            <a:ext cx="7583906" cy="1608805"/>
          </a:xfrm>
        </p:spPr>
        <p:txBody>
          <a:bodyPr>
            <a:normAutofit/>
          </a:bodyPr>
          <a:lstStyle/>
          <a:p>
            <a:pPr algn="l"/>
            <a:r>
              <a:rPr lang="ru-RU" sz="2700" b="1" dirty="0">
                <a:solidFill>
                  <a:srgbClr val="040139"/>
                </a:solidFill>
              </a:rPr>
              <a:t>Научно-практическая конференция «Цифровой Кыргызстан: университеты как драйверы развития навыков будущего»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9050" y="1280160"/>
            <a:ext cx="12192000" cy="5666387"/>
            <a:chOff x="19050" y="1280160"/>
            <a:chExt cx="12192000" cy="5666387"/>
          </a:xfrm>
        </p:grpSpPr>
        <p:pic>
          <p:nvPicPr>
            <p:cNvPr id="6" name="Picture 3" descr="C:\Users\user\Desktop\shutterstock_728178127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" y="2611980"/>
              <a:ext cx="12192000" cy="4334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2208998" y="4087368"/>
              <a:ext cx="9028978" cy="12034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1237976" y="1280160"/>
              <a:ext cx="0" cy="280720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265898" y="2944904"/>
              <a:ext cx="8586001" cy="96370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 dirty="0">
                  <a:solidFill>
                    <a:srgbClr val="FFC000"/>
                  </a:solidFill>
                </a:rPr>
                <a:t>Роль университетов  в цифровой экономике: новые стратегии</a:t>
              </a:r>
            </a:p>
          </p:txBody>
        </p:sp>
        <p:sp>
          <p:nvSpPr>
            <p:cNvPr id="17" name="Заголовок 1"/>
            <p:cNvSpPr txBox="1">
              <a:spLocks/>
            </p:cNvSpPr>
            <p:nvPr/>
          </p:nvSpPr>
          <p:spPr>
            <a:xfrm>
              <a:off x="777039" y="4584700"/>
              <a:ext cx="7262395" cy="18034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b="1" dirty="0" err="1">
                  <a:solidFill>
                    <a:srgbClr val="FFC000"/>
                  </a:solidFill>
                </a:rPr>
                <a:t>С.Сирмбард</a:t>
              </a:r>
              <a:r>
                <a:rPr lang="ru-RU" sz="2600" b="1" dirty="0">
                  <a:solidFill>
                    <a:srgbClr val="FFC000"/>
                  </a:solidFill>
                </a:rPr>
                <a:t>, ректор Университета Адам, национальный эксперт по реформированию высшего образования</a:t>
              </a:r>
            </a:p>
            <a:p>
              <a:endParaRPr lang="ru-RU" sz="2600" b="1" dirty="0">
                <a:solidFill>
                  <a:srgbClr val="FFC000"/>
                </a:solidFill>
              </a:endParaRPr>
            </a:p>
            <a:p>
              <a:r>
                <a:rPr lang="ru-RU" sz="2200" b="1" dirty="0">
                  <a:solidFill>
                    <a:srgbClr val="FFC000"/>
                  </a:solidFill>
                </a:rPr>
                <a:t>10.12.2019</a:t>
              </a: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39" y="284683"/>
            <a:ext cx="986551" cy="5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61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8" y="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>
                <a:solidFill>
                  <a:srgbClr val="FFC000"/>
                </a:solidFill>
              </a:rPr>
              <a:t>Трансформация рынка труда, навыков и компетенций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144585"/>
            <a:ext cx="10896600" cy="422751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Не менее 30% функций в рамках профессий могут быть автоматизированы на текущем уровне развития технологий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 9 трлн долл. к 2030 г. может вырасти мировой ВВП благодаря автоматизации рабочих мест с помощью технологий ИИ</a:t>
            </a:r>
            <a:r>
              <a:rPr lang="en-GB" sz="2400" dirty="0">
                <a:solidFill>
                  <a:srgbClr val="002060"/>
                </a:solidFill>
              </a:rPr>
              <a:t>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375 млн работников (около 14% мировой рабочей силы) вынуждены будут сменить профессию к 2030 г.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98% — вероятность автоматизации таких профессий, как банковский </a:t>
            </a:r>
            <a:r>
              <a:rPr lang="ru-RU" sz="2400" dirty="0" err="1">
                <a:solidFill>
                  <a:srgbClr val="002060"/>
                </a:solidFill>
              </a:rPr>
              <a:t>операционист</a:t>
            </a:r>
            <a:r>
              <a:rPr lang="ru-RU" sz="2400" dirty="0">
                <a:solidFill>
                  <a:srgbClr val="002060"/>
                </a:solidFill>
              </a:rPr>
              <a:t>, аудитор, кредитный специалистов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 29% может снизиться количество рабочих часов в профессиях, которые к 2027 г. не исчезнут благодаря внедрению ИИ в банковском секторе Китая.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66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8" y="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Рынок труда и компетенции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144585"/>
            <a:ext cx="10896600" cy="4227515"/>
          </a:xfrm>
          <a:ln>
            <a:solidFill>
              <a:srgbClr val="000066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u="sng" dirty="0">
                <a:solidFill>
                  <a:srgbClr val="FFC000"/>
                </a:solidFill>
              </a:rPr>
              <a:t>ЕС</a:t>
            </a:r>
          </a:p>
          <a:p>
            <a:r>
              <a:rPr lang="ru-RU" sz="2400" dirty="0">
                <a:solidFill>
                  <a:srgbClr val="002774"/>
                </a:solidFill>
              </a:rPr>
              <a:t>Спрос на специалистов в области цифровых технологий 4%  рост,</a:t>
            </a:r>
          </a:p>
          <a:p>
            <a:r>
              <a:rPr lang="ru-RU" sz="2400" dirty="0">
                <a:solidFill>
                  <a:srgbClr val="002774"/>
                </a:solidFill>
              </a:rPr>
              <a:t>2020 году дефицит - 756 000 человек .</a:t>
            </a:r>
          </a:p>
          <a:p>
            <a:r>
              <a:rPr lang="ru-RU" sz="2400" dirty="0">
                <a:solidFill>
                  <a:srgbClr val="002774"/>
                </a:solidFill>
              </a:rPr>
              <a:t>90 % профессий сегодня требуют некоторого уровня цифровых навыков</a:t>
            </a:r>
          </a:p>
          <a:p>
            <a:r>
              <a:rPr lang="ru-RU" sz="2400" dirty="0">
                <a:solidFill>
                  <a:srgbClr val="002774"/>
                </a:solidFill>
              </a:rPr>
              <a:t>44 % европейских работников обладают лишь слабыми цифровыми навыками базового уровня, </a:t>
            </a:r>
          </a:p>
          <a:p>
            <a:r>
              <a:rPr lang="ru-RU" sz="2400" dirty="0">
                <a:solidFill>
                  <a:srgbClr val="002774"/>
                </a:solidFill>
              </a:rPr>
              <a:t>22 %  навыки отсутствуют.</a:t>
            </a: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7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227" y="133350"/>
            <a:ext cx="14102615" cy="130295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Трансформация рынка труда, навыков и компетенций</a:t>
            </a:r>
            <a:br>
              <a:rPr lang="ru-RU" sz="3200" b="1" dirty="0">
                <a:solidFill>
                  <a:srgbClr val="FFC000"/>
                </a:solidFill>
              </a:rPr>
            </a:b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316035"/>
            <a:ext cx="10896600" cy="422751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Трансформация понятия профессии;</a:t>
            </a:r>
          </a:p>
          <a:p>
            <a:r>
              <a:rPr lang="ru-RU" dirty="0">
                <a:solidFill>
                  <a:srgbClr val="002060"/>
                </a:solidFill>
              </a:rPr>
              <a:t>Набор компетенций, которыми должен обладать работник перестает быть фиксированным, статичным; </a:t>
            </a:r>
          </a:p>
          <a:p>
            <a:r>
              <a:rPr lang="ru-RU" dirty="0">
                <a:solidFill>
                  <a:srgbClr val="002060"/>
                </a:solidFill>
              </a:rPr>
              <a:t>Профили компетенций становятся изменчивыми - «динамические портфели». </a:t>
            </a:r>
          </a:p>
          <a:p>
            <a:r>
              <a:rPr lang="ru-RU" dirty="0">
                <a:solidFill>
                  <a:srgbClr val="002060"/>
                </a:solidFill>
              </a:rPr>
              <a:t>Кадровое обеспечение организации – ориентация на «</a:t>
            </a:r>
            <a:r>
              <a:rPr lang="ru-RU" dirty="0" err="1">
                <a:solidFill>
                  <a:srgbClr val="002060"/>
                </a:solidFill>
              </a:rPr>
              <a:t>skills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stock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499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228" y="-8769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Тренды в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144585"/>
            <a:ext cx="10896600" cy="422751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непрерывное обучение или обучение в течение всей жизни, </a:t>
            </a:r>
          </a:p>
          <a:p>
            <a:r>
              <a:rPr lang="ru-RU" sz="2400" dirty="0" err="1">
                <a:solidFill>
                  <a:srgbClr val="002060"/>
                </a:solidFill>
              </a:rPr>
              <a:t>омниобучение</a:t>
            </a:r>
            <a:r>
              <a:rPr lang="ru-RU" sz="2400" dirty="0">
                <a:solidFill>
                  <a:srgbClr val="002060"/>
                </a:solidFill>
              </a:rPr>
              <a:t>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социальное обучение, </a:t>
            </a:r>
          </a:p>
          <a:p>
            <a:r>
              <a:rPr lang="ru-RU" sz="2400" dirty="0" err="1">
                <a:solidFill>
                  <a:srgbClr val="002060"/>
                </a:solidFill>
              </a:rPr>
              <a:t>микрообучение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адаптивное обучение, </a:t>
            </a:r>
          </a:p>
          <a:p>
            <a:r>
              <a:rPr lang="ru-RU" sz="2400" dirty="0" err="1">
                <a:solidFill>
                  <a:srgbClr val="002060"/>
                </a:solidFill>
              </a:rPr>
              <a:t>нейрообучение</a:t>
            </a:r>
            <a:r>
              <a:rPr lang="ru-RU" sz="2400" dirty="0">
                <a:solidFill>
                  <a:srgbClr val="002060"/>
                </a:solidFill>
              </a:rPr>
              <a:t>, онлайн обучение, </a:t>
            </a:r>
          </a:p>
          <a:p>
            <a:r>
              <a:rPr lang="ru-RU" sz="2400" dirty="0" err="1">
                <a:solidFill>
                  <a:srgbClr val="002060"/>
                </a:solidFill>
              </a:rPr>
              <a:t>менторство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смешанное обучение,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проектно-ориентированное обучение и др.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97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144585"/>
            <a:ext cx="10896600" cy="42275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 Транснациональные формы образования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Изменение конкурентной среды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Расширение типов провайдеров образовательных услуг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Программы экспорта образовательных услуг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Рынок труда и поколение </a:t>
            </a:r>
            <a:r>
              <a:rPr lang="en-US" sz="2400" dirty="0">
                <a:solidFill>
                  <a:srgbClr val="002060"/>
                </a:solidFill>
              </a:rPr>
              <a:t>Z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Онлайн технологии обучения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МООК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Вовлечение лиц с ограниченными возможностями</a:t>
            </a:r>
          </a:p>
          <a:p>
            <a:endParaRPr lang="ru-RU" sz="3200" dirty="0">
              <a:solidFill>
                <a:srgbClr val="040139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BCA3E29-839D-6D40-BFD4-D5F2B179FF6A}"/>
              </a:ext>
            </a:extLst>
          </p:cNvPr>
          <p:cNvSpPr txBox="1">
            <a:spLocks/>
          </p:cNvSpPr>
          <p:nvPr/>
        </p:nvSpPr>
        <p:spPr>
          <a:xfrm>
            <a:off x="648228" y="-87691"/>
            <a:ext cx="10515600" cy="9715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FFC000"/>
                </a:solidFill>
              </a:rPr>
              <a:t>Тренды в образовании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4610CC60-5A55-DD42-87F7-DD96B0EB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59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0" y="173035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Элементы стратегий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144585"/>
            <a:ext cx="10896600" cy="42275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2060"/>
                </a:solidFill>
              </a:rPr>
              <a:t>Изменение современной университетской модели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2060"/>
                </a:solidFill>
              </a:rPr>
              <a:t>Разработка институциональной поддержки и структуры для  </a:t>
            </a:r>
            <a:r>
              <a:rPr lang="ru-RU" dirty="0" err="1">
                <a:solidFill>
                  <a:srgbClr val="002060"/>
                </a:solidFill>
              </a:rPr>
              <a:t>цифровизации</a:t>
            </a:r>
            <a:r>
              <a:rPr lang="ru-RU" dirty="0">
                <a:solidFill>
                  <a:srgbClr val="002060"/>
                </a:solidFill>
              </a:rPr>
              <a:t> университетов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2060"/>
                </a:solidFill>
              </a:rPr>
              <a:t>Изменение требований к инфраструктуре университета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2060"/>
                </a:solidFill>
              </a:rPr>
              <a:t>Совместные инициативы - повышение качества, улучшение стандартов и содействие признанию, продвижению виртуальной мобильности и открытого доступа к информации.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04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1144585"/>
            <a:ext cx="10896600" cy="42275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«Цифровые» навыки сотрудников и студентов, такие как цифровая грамотность, социальные, коммуникационные и организационные;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 Навыки автономного обучения и способность выбирать, оценивать и интегрировать знания и информацию из разных источников;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2060"/>
                </a:solidFill>
              </a:rPr>
              <a:t>Приобретение и развитие их в университетской среде?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2060"/>
                </a:solidFill>
              </a:rPr>
              <a:t>LLL</a:t>
            </a:r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2060"/>
                </a:solidFill>
              </a:rPr>
              <a:t>Социальные группы </a:t>
            </a:r>
            <a:endParaRPr lang="ru-RU" sz="2400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BCA8EC0-57CD-A143-ADF1-410F3E391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73035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Элементы стратегий</a:t>
            </a:r>
          </a:p>
        </p:txBody>
      </p:sp>
    </p:spTree>
    <p:extLst>
      <p:ext uri="{BB962C8B-B14F-4D97-AF65-F5344CB8AC3E}">
        <p14:creationId xmlns:p14="http://schemas.microsoft.com/office/powerpoint/2010/main" val="3167241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1231900"/>
            <a:ext cx="10769600" cy="459740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EFD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7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728" y="137318"/>
            <a:ext cx="10515600" cy="13255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Корреляция  между четырьмя промышленными революциями и инновациями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47" y="1503091"/>
            <a:ext cx="7300913" cy="423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94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728" y="137318"/>
            <a:ext cx="10515600" cy="13255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C000"/>
                </a:solidFill>
              </a:rPr>
              <a:t>Цифровизация</a:t>
            </a:r>
            <a:r>
              <a:rPr lang="ru-RU" sz="3200" b="1" dirty="0">
                <a:solidFill>
                  <a:srgbClr val="FFC000"/>
                </a:solidFill>
              </a:rPr>
              <a:t>  экономики и общества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" y="1545980"/>
            <a:ext cx="10896600" cy="428332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40139"/>
                </a:solidFill>
              </a:rPr>
              <a:t>Распространение цифровых технологий определяет траектории развития экономики и общества</a:t>
            </a:r>
            <a:r>
              <a:rPr lang="en-US" dirty="0">
                <a:solidFill>
                  <a:srgbClr val="040139"/>
                </a:solidFill>
              </a:rPr>
              <a:t>;</a:t>
            </a:r>
            <a:endParaRPr lang="ru-RU" dirty="0">
              <a:solidFill>
                <a:srgbClr val="040139"/>
              </a:solidFill>
            </a:endParaRPr>
          </a:p>
          <a:p>
            <a:r>
              <a:rPr lang="ru-RU" dirty="0">
                <a:solidFill>
                  <a:srgbClr val="040139"/>
                </a:solidFill>
              </a:rPr>
              <a:t>Повестки цифрового развития</a:t>
            </a:r>
            <a:r>
              <a:rPr lang="en-US" dirty="0">
                <a:solidFill>
                  <a:srgbClr val="040139"/>
                </a:solidFill>
              </a:rPr>
              <a:t>;</a:t>
            </a:r>
            <a:endParaRPr lang="ru-RU" dirty="0">
              <a:solidFill>
                <a:srgbClr val="040139"/>
              </a:solidFill>
            </a:endParaRPr>
          </a:p>
          <a:p>
            <a:r>
              <a:rPr lang="ru-RU" dirty="0">
                <a:solidFill>
                  <a:srgbClr val="040139"/>
                </a:solidFill>
              </a:rPr>
              <a:t>«Сквозные» модели: искусственный интеллект, робототехника, Интернет вещей, технологии беспроводной связи и т.п.</a:t>
            </a:r>
            <a:r>
              <a:rPr lang="en-US" dirty="0">
                <a:solidFill>
                  <a:srgbClr val="040139"/>
                </a:solidFill>
              </a:rPr>
              <a:t>;</a:t>
            </a:r>
            <a:endParaRPr lang="ru-RU" dirty="0">
              <a:solidFill>
                <a:srgbClr val="040139"/>
              </a:solidFill>
            </a:endParaRPr>
          </a:p>
          <a:p>
            <a:r>
              <a:rPr lang="ru-RU" dirty="0">
                <a:solidFill>
                  <a:srgbClr val="040139"/>
                </a:solidFill>
              </a:rPr>
              <a:t>Экспоненциальный рост количества, качества и многообразия взаимосвязей между организациями, людьми, социально-экономическими системами</a:t>
            </a:r>
            <a:r>
              <a:rPr lang="en-US" dirty="0">
                <a:solidFill>
                  <a:srgbClr val="040139"/>
                </a:solidFill>
              </a:rPr>
              <a:t>;</a:t>
            </a:r>
            <a:endParaRPr lang="ru-RU" dirty="0">
              <a:solidFill>
                <a:srgbClr val="040139"/>
              </a:solidFill>
            </a:endParaRPr>
          </a:p>
          <a:p>
            <a:r>
              <a:rPr lang="ru-RU" dirty="0">
                <a:solidFill>
                  <a:srgbClr val="040139"/>
                </a:solidFill>
              </a:rPr>
              <a:t>Новые навыки и компетенции, готовность использовать новые технологии в повседневной жизни</a:t>
            </a:r>
            <a:r>
              <a:rPr lang="en-US" dirty="0">
                <a:solidFill>
                  <a:srgbClr val="040139"/>
                </a:solidFill>
              </a:rPr>
              <a:t>;</a:t>
            </a:r>
            <a:endParaRPr lang="ru-RU" dirty="0">
              <a:solidFill>
                <a:srgbClr val="040139"/>
              </a:solidFill>
            </a:endParaRPr>
          </a:p>
          <a:p>
            <a:r>
              <a:rPr lang="ru-RU" dirty="0">
                <a:solidFill>
                  <a:srgbClr val="040139"/>
                </a:solidFill>
              </a:rPr>
              <a:t>Нарастающий объем негативных последствий </a:t>
            </a:r>
            <a:r>
              <a:rPr lang="ru-RU" dirty="0" err="1">
                <a:solidFill>
                  <a:srgbClr val="040139"/>
                </a:solidFill>
              </a:rPr>
              <a:t>цифровизации</a:t>
            </a:r>
            <a:r>
              <a:rPr lang="en-US" dirty="0">
                <a:solidFill>
                  <a:srgbClr val="040139"/>
                </a:solidFill>
              </a:rPr>
              <a:t>.</a:t>
            </a:r>
            <a:r>
              <a:rPr lang="ru-RU" dirty="0">
                <a:solidFill>
                  <a:srgbClr val="040139"/>
                </a:solidFill>
              </a:rPr>
              <a:t> </a:t>
            </a:r>
          </a:p>
          <a:p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75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728" y="137318"/>
            <a:ext cx="10515600" cy="13255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C000"/>
                </a:solidFill>
              </a:rPr>
              <a:t>Цифровизация</a:t>
            </a:r>
            <a:r>
              <a:rPr lang="ru-RU" sz="3200" b="1" dirty="0">
                <a:solidFill>
                  <a:srgbClr val="FFC000"/>
                </a:solidFill>
              </a:rPr>
              <a:t>  экономики и общества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28" y="2127797"/>
            <a:ext cx="10896600" cy="3530054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FFC000"/>
                </a:solidFill>
              </a:rPr>
              <a:t>Цифровая экономика 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040139"/>
                </a:solidFill>
              </a:rPr>
              <a:t>новый уклад экономики, основанной на знаниях и цифровых технологиях, в рамках которой формируются новые цифровые навыки и возможности у общества, бизнеса и государства. 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40139"/>
                </a:solidFill>
              </a:rPr>
              <a:t>							(Всемирный банк, 2016)</a:t>
            </a:r>
          </a:p>
          <a:p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27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8" y="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Трансформации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35037"/>
            <a:ext cx="11436350" cy="50291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b="1" u="sng" dirty="0">
                <a:solidFill>
                  <a:srgbClr val="FFC000"/>
                </a:solidFill>
              </a:rPr>
              <a:t>Трансформация условий жизни</a:t>
            </a:r>
          </a:p>
          <a:p>
            <a:r>
              <a:rPr lang="ru-RU" dirty="0">
                <a:solidFill>
                  <a:srgbClr val="040139"/>
                </a:solidFill>
              </a:rPr>
              <a:t>«умное общество»   - новые ценности, ориентация на потребности человека, гибкость, креативность.</a:t>
            </a:r>
          </a:p>
          <a:p>
            <a:r>
              <a:rPr lang="ru-RU" dirty="0">
                <a:solidFill>
                  <a:srgbClr val="040139"/>
                </a:solidFill>
              </a:rPr>
              <a:t>внедрение новых технологий и радикальные изменения в науках о жизни</a:t>
            </a:r>
          </a:p>
          <a:p>
            <a:r>
              <a:rPr lang="ru-RU" dirty="0">
                <a:solidFill>
                  <a:srgbClr val="040139"/>
                </a:solidFill>
              </a:rPr>
              <a:t>рост спроса на </a:t>
            </a:r>
            <a:r>
              <a:rPr lang="ru-RU" dirty="0" err="1">
                <a:solidFill>
                  <a:srgbClr val="040139"/>
                </a:solidFill>
              </a:rPr>
              <a:t>неалгоритмизируемый</a:t>
            </a:r>
            <a:r>
              <a:rPr lang="ru-RU" dirty="0">
                <a:solidFill>
                  <a:srgbClr val="040139"/>
                </a:solidFill>
              </a:rPr>
              <a:t> труд и творчество</a:t>
            </a:r>
          </a:p>
          <a:p>
            <a:r>
              <a:rPr lang="ru-RU" dirty="0">
                <a:solidFill>
                  <a:srgbClr val="040139"/>
                </a:solidFill>
              </a:rPr>
              <a:t>виртуализация трудовых отношений и целых сегментов занятости</a:t>
            </a:r>
          </a:p>
          <a:p>
            <a:r>
              <a:rPr lang="ru-RU" dirty="0">
                <a:solidFill>
                  <a:srgbClr val="040139"/>
                </a:solidFill>
              </a:rPr>
              <a:t>формирование новых компетенций – перестройка всей системы образования</a:t>
            </a:r>
          </a:p>
          <a:p>
            <a:pPr marL="0" indent="0">
              <a:buNone/>
            </a:pPr>
            <a:r>
              <a:rPr lang="ru-RU" sz="3100" b="1" u="sng" dirty="0">
                <a:solidFill>
                  <a:srgbClr val="FFC000"/>
                </a:solidFill>
              </a:rPr>
              <a:t>Трансформация бизнес моделей</a:t>
            </a:r>
          </a:p>
          <a:p>
            <a:r>
              <a:rPr lang="ru-RU" sz="2900" dirty="0" err="1">
                <a:solidFill>
                  <a:srgbClr val="040139"/>
                </a:solidFill>
              </a:rPr>
              <a:t>Клиентоориентированность</a:t>
            </a:r>
            <a:endParaRPr lang="ru-RU" sz="2900" dirty="0">
              <a:solidFill>
                <a:srgbClr val="040139"/>
              </a:solidFill>
            </a:endParaRPr>
          </a:p>
          <a:p>
            <a:r>
              <a:rPr lang="ru-RU" sz="2900" dirty="0">
                <a:solidFill>
                  <a:srgbClr val="040139"/>
                </a:solidFill>
              </a:rPr>
              <a:t>Скорость вывода нового продукта на рынок</a:t>
            </a:r>
          </a:p>
          <a:p>
            <a:r>
              <a:rPr lang="ru-RU" dirty="0">
                <a:solidFill>
                  <a:srgbClr val="040139"/>
                </a:solidFill>
              </a:rPr>
              <a:t>Цифровые платформы, обеспечивающие прямое взаимодействие партнеров</a:t>
            </a:r>
          </a:p>
          <a:p>
            <a:r>
              <a:rPr lang="ru-RU" dirty="0">
                <a:solidFill>
                  <a:srgbClr val="040139"/>
                </a:solidFill>
              </a:rPr>
              <a:t>Оптимизация процессов и повышение качества принятия решений</a:t>
            </a:r>
          </a:p>
          <a:p>
            <a:r>
              <a:rPr lang="ru-RU" dirty="0">
                <a:solidFill>
                  <a:srgbClr val="040139"/>
                </a:solidFill>
              </a:rPr>
              <a:t>Сетевые модели</a:t>
            </a:r>
          </a:p>
          <a:p>
            <a:endParaRPr lang="ru-RU" dirty="0">
              <a:solidFill>
                <a:srgbClr val="040139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40139"/>
              </a:solidFill>
            </a:endParaRPr>
          </a:p>
          <a:p>
            <a:endParaRPr lang="ru-RU" sz="3200" dirty="0">
              <a:solidFill>
                <a:srgbClr val="040139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26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8" y="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Трансформации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00101"/>
            <a:ext cx="11436350" cy="5164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900" b="1" u="sng" dirty="0">
                <a:solidFill>
                  <a:srgbClr val="FFC000"/>
                </a:solidFill>
              </a:rPr>
              <a:t>Трансформация промышленности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Виртуальное моделирование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Искусственный интеллект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Робототехника, технологии облачных и граничных вычислений и т д.</a:t>
            </a:r>
          </a:p>
          <a:p>
            <a:pPr marL="0" indent="0">
              <a:buNone/>
            </a:pPr>
            <a:r>
              <a:rPr lang="ru-RU" sz="2900" b="1" u="sng" dirty="0">
                <a:solidFill>
                  <a:srgbClr val="FFC000"/>
                </a:solidFill>
              </a:rPr>
              <a:t>Трансформация государственных услуг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Цифровое правительство</a:t>
            </a:r>
          </a:p>
          <a:p>
            <a:pPr marL="0" indent="0">
              <a:buNone/>
            </a:pPr>
            <a:r>
              <a:rPr lang="ru-RU" sz="2600" dirty="0" err="1">
                <a:solidFill>
                  <a:srgbClr val="040139"/>
                </a:solidFill>
              </a:rPr>
              <a:t>Клиентоориентированность</a:t>
            </a:r>
            <a:endParaRPr lang="ru-RU" sz="2600" dirty="0">
              <a:solidFill>
                <a:srgbClr val="040139"/>
              </a:solidFill>
            </a:endParaRPr>
          </a:p>
          <a:p>
            <a:pPr marL="0" indent="0">
              <a:buNone/>
            </a:pPr>
            <a:r>
              <a:rPr lang="ru-RU" sz="2600" dirty="0" err="1">
                <a:solidFill>
                  <a:srgbClr val="040139"/>
                </a:solidFill>
              </a:rPr>
              <a:t>Омниканальность</a:t>
            </a:r>
            <a:endParaRPr lang="ru-RU" sz="2600" dirty="0">
              <a:solidFill>
                <a:srgbClr val="040139"/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Гибкое управление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Механизмы обратной связи</a:t>
            </a:r>
          </a:p>
          <a:p>
            <a:pPr marL="0" indent="0">
              <a:buNone/>
            </a:pPr>
            <a:r>
              <a:rPr lang="ru-RU" sz="2900" b="1" u="sng" dirty="0">
                <a:solidFill>
                  <a:srgbClr val="FFC000"/>
                </a:solidFill>
              </a:rPr>
              <a:t>Трансформация науки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Открытость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Адаптация практик открытого доступа и совместной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40139"/>
                </a:solidFill>
              </a:rPr>
              <a:t>Инновационные экосистемы</a:t>
            </a:r>
          </a:p>
          <a:p>
            <a:pPr marL="0" indent="0">
              <a:buNone/>
            </a:pPr>
            <a:endParaRPr lang="ru-RU" sz="2600" dirty="0">
              <a:solidFill>
                <a:srgbClr val="040139"/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rgbClr val="04013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45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8" y="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КОРРЕЛЯЦИЯ МЕЖДУ ЧИСЛЕННОСТЬЮ ПОЛЬЗОВАТЕЛЕЙ ИНТЕРНЕТА И ЭКОНОМИЧЕСКИМ РАЗВИТИЕМ (KELLY, 2017)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047749"/>
            <a:ext cx="7600950" cy="461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496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191"/>
            <a:ext cx="10515600" cy="9715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Трансформация рынка труда, навыков и компетенций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50" y="935037"/>
            <a:ext cx="11283950" cy="502919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500" b="1" dirty="0">
                <a:solidFill>
                  <a:srgbClr val="FFC000"/>
                </a:solidFill>
              </a:rPr>
              <a:t>США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 47 % занятого населения США в течение ближайших 10–20 лет окажутся в категории высокого риска. 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33 % от общего числа занятого населения США находятся в зоне низкого риска компьютеризации.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500" b="1" dirty="0">
                <a:solidFill>
                  <a:srgbClr val="FFC000"/>
                </a:solidFill>
              </a:rPr>
              <a:t>ОЭСР</a:t>
            </a:r>
          </a:p>
          <a:p>
            <a:pPr>
              <a:lnSpc>
                <a:spcPct val="80000"/>
              </a:lnSpc>
            </a:pPr>
            <a:r>
              <a:rPr lang="ru-RU" sz="2500" dirty="0"/>
              <a:t> </a:t>
            </a:r>
            <a:r>
              <a:rPr lang="ru-RU" sz="2500" dirty="0">
                <a:solidFill>
                  <a:srgbClr val="002060"/>
                </a:solidFill>
              </a:rPr>
              <a:t>медленный процесс;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500" dirty="0">
                <a:solidFill>
                  <a:srgbClr val="002060"/>
                </a:solidFill>
              </a:rPr>
              <a:t>автоматизация лишь некоторых задач;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500" dirty="0">
                <a:solidFill>
                  <a:srgbClr val="002060"/>
                </a:solidFill>
              </a:rPr>
              <a:t>создание совершенно новых профессий.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9 % рабочих мест подвержены высокому риску автоматизации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70 % задач - автоматизация.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60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78" y="1"/>
            <a:ext cx="13909512" cy="128511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Трансформация рынка труда, навыков и компетенций</a:t>
            </a:r>
            <a:br>
              <a:rPr lang="ru-RU" sz="3200" b="1" dirty="0">
                <a:solidFill>
                  <a:srgbClr val="FFC000"/>
                </a:solidFill>
              </a:rPr>
            </a:b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50" y="935037"/>
            <a:ext cx="11283950" cy="5029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600" dirty="0"/>
              <a:t> </a:t>
            </a:r>
            <a:r>
              <a:rPr lang="ru-RU" sz="2500" dirty="0">
                <a:solidFill>
                  <a:srgbClr val="002060"/>
                </a:solidFill>
              </a:rPr>
              <a:t>снижение спроса на профессии, связанные с выполнением формализованных повторяющихся операций;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сокращение жизненного цикла профессий в связи с быстрой сменой технологий;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трансформация </a:t>
            </a:r>
            <a:r>
              <a:rPr lang="ru-RU" sz="2500" dirty="0" err="1">
                <a:solidFill>
                  <a:srgbClr val="002060"/>
                </a:solidFill>
              </a:rPr>
              <a:t>компетентностных</a:t>
            </a:r>
            <a:r>
              <a:rPr lang="ru-RU" sz="2500" dirty="0">
                <a:solidFill>
                  <a:srgbClr val="002060"/>
                </a:solidFill>
              </a:rPr>
              <a:t> профилей некоторых категорий персонала (в связи с изменением инструментария работы;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возникновение новых ролей и профессий;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повышение требований к гибкости и адаптивности персонала;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повышение требований к «</a:t>
            </a:r>
            <a:r>
              <a:rPr lang="ru-RU" sz="2500" dirty="0" err="1">
                <a:solidFill>
                  <a:srgbClr val="002060"/>
                </a:solidFill>
              </a:rPr>
              <a:t>soft</a:t>
            </a:r>
            <a:r>
              <a:rPr lang="ru-RU" sz="2500" dirty="0">
                <a:solidFill>
                  <a:srgbClr val="002060"/>
                </a:solidFill>
              </a:rPr>
              <a:t> </a:t>
            </a:r>
            <a:r>
              <a:rPr lang="ru-RU" sz="2500" dirty="0" err="1">
                <a:solidFill>
                  <a:srgbClr val="002060"/>
                </a:solidFill>
              </a:rPr>
              <a:t>skills</a:t>
            </a:r>
            <a:r>
              <a:rPr lang="ru-RU" sz="2500" dirty="0">
                <a:solidFill>
                  <a:srgbClr val="002060"/>
                </a:solidFill>
              </a:rPr>
              <a:t>» — обладанию социальным и эмоциональным интеллектом;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02060"/>
                </a:solidFill>
              </a:rPr>
              <a:t>рост спроса на специалистов, обладающих «цифровой ловкостью» (</a:t>
            </a:r>
            <a:r>
              <a:rPr lang="ru-RU" sz="2500" dirty="0" err="1">
                <a:solidFill>
                  <a:srgbClr val="002060"/>
                </a:solidFill>
              </a:rPr>
              <a:t>digital</a:t>
            </a:r>
            <a:r>
              <a:rPr lang="ru-RU" sz="2500" dirty="0">
                <a:solidFill>
                  <a:srgbClr val="002060"/>
                </a:solidFill>
              </a:rPr>
              <a:t> </a:t>
            </a:r>
            <a:r>
              <a:rPr lang="ru-RU" sz="2500" dirty="0" err="1">
                <a:solidFill>
                  <a:srgbClr val="002060"/>
                </a:solidFill>
              </a:rPr>
              <a:t>dexterity</a:t>
            </a:r>
            <a:r>
              <a:rPr lang="ru-RU" sz="2500" dirty="0">
                <a:solidFill>
                  <a:srgbClr val="002060"/>
                </a:solidFill>
              </a:rPr>
              <a:t>) — способностью и желанием использовать новые технологии в целях улучшения бизнес-результатов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4236"/>
            <a:ext cx="12193057" cy="89376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 flipV="1">
            <a:off x="11760200" y="800100"/>
            <a:ext cx="23876" cy="56367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72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986</Words>
  <Application>Microsoft Office PowerPoint</Application>
  <PresentationFormat>Широкоэкранный</PresentationFormat>
  <Paragraphs>153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Научно-практическая конференция «Цифровой Кыргызстан: университеты как драйверы развития навыков будущего»</vt:lpstr>
      <vt:lpstr>Корреляция  между четырьмя промышленными революциями и инновациями</vt:lpstr>
      <vt:lpstr>Цифровизация  экономики и общества (1)</vt:lpstr>
      <vt:lpstr>Цифровизация  экономики и общества (2)</vt:lpstr>
      <vt:lpstr>Трансформации (1)</vt:lpstr>
      <vt:lpstr>Трансформации (2)</vt:lpstr>
      <vt:lpstr>КОРРЕЛЯЦИЯ МЕЖДУ ЧИСЛЕННОСТЬЮ ПОЛЬЗОВАТЕЛЕЙ ИНТЕРНЕТА И ЭКОНОМИЧЕСКИМ РАЗВИТИЕМ (KELLY, 2017) </vt:lpstr>
      <vt:lpstr>Трансформация рынка труда, навыков и компетенций</vt:lpstr>
      <vt:lpstr>Трансформация рынка труда, навыков и компетенций </vt:lpstr>
      <vt:lpstr>Трансформация рынка труда, навыков и компетенций</vt:lpstr>
      <vt:lpstr>Рынок труда и компетенции</vt:lpstr>
      <vt:lpstr>Трансформация рынка труда, навыков и компетенций </vt:lpstr>
      <vt:lpstr>Тренды в образовании</vt:lpstr>
      <vt:lpstr>Презентация PowerPoint</vt:lpstr>
      <vt:lpstr>Элементы стратегий</vt:lpstr>
      <vt:lpstr>Элементы стратегий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</dc:title>
  <dc:creator>Svetlana Sirmbard</dc:creator>
  <cp:lastModifiedBy>Svetlana Sirmbard</cp:lastModifiedBy>
  <cp:revision>56</cp:revision>
  <dcterms:created xsi:type="dcterms:W3CDTF">2018-11-10T17:10:55Z</dcterms:created>
  <dcterms:modified xsi:type="dcterms:W3CDTF">2019-12-10T03:05:53Z</dcterms:modified>
</cp:coreProperties>
</file>