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Ubuntu"/>
      <p:regular r:id="rId23"/>
      <p:bold r:id="rId24"/>
      <p:italic r:id="rId25"/>
      <p:boldItalic r:id="rId26"/>
    </p:embeddedFont>
    <p:embeddedFont>
      <p:font typeface="Ubuntu Light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C202529-95A9-4DBB-838F-3B66C1EB0B76}">
  <a:tblStyle styleId="{DC202529-95A9-4DBB-838F-3B66C1EB0B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Ubuntu-bold.fntdata"/><Relationship Id="rId23" Type="http://schemas.openxmlformats.org/officeDocument/2006/relationships/font" Target="fonts/Ubuntu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italic.fntdata"/><Relationship Id="rId28" Type="http://schemas.openxmlformats.org/officeDocument/2006/relationships/font" Target="fonts/UbuntuLight-bold.fntdata"/><Relationship Id="rId27" Type="http://schemas.openxmlformats.org/officeDocument/2006/relationships/font" Target="fonts/Ubuntu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Ubuntu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font" Target="fonts/UbuntuLight-boldItalic.fntdata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5e3db75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5e3db75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e3db75f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e3db75f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e3db75f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5e3db75f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5e3db75f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5e3db75f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87882d3d5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87882d3d5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87882d3d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87882d3d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bbee0e8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bbee0e8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dbbee0e8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dbbee0e8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a530826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a530826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87882d3d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87882d3d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7882d3d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87882d3d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144f15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144f15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144f157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144f15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b144f157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b144f157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b144f157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b144f157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51.png"/><Relationship Id="rId5" Type="http://schemas.openxmlformats.org/officeDocument/2006/relationships/image" Target="../media/image64.png"/><Relationship Id="rId6" Type="http://schemas.openxmlformats.org/officeDocument/2006/relationships/image" Target="../media/image63.png"/><Relationship Id="rId7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0.png"/><Relationship Id="rId22" Type="http://schemas.openxmlformats.org/officeDocument/2006/relationships/image" Target="../media/image32.png"/><Relationship Id="rId21" Type="http://schemas.openxmlformats.org/officeDocument/2006/relationships/image" Target="../media/image54.png"/><Relationship Id="rId24" Type="http://schemas.openxmlformats.org/officeDocument/2006/relationships/image" Target="../media/image52.png"/><Relationship Id="rId23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Relationship Id="rId4" Type="http://schemas.openxmlformats.org/officeDocument/2006/relationships/image" Target="../media/image59.png"/><Relationship Id="rId9" Type="http://schemas.openxmlformats.org/officeDocument/2006/relationships/image" Target="../media/image22.png"/><Relationship Id="rId26" Type="http://schemas.openxmlformats.org/officeDocument/2006/relationships/image" Target="../media/image35.png"/><Relationship Id="rId25" Type="http://schemas.openxmlformats.org/officeDocument/2006/relationships/image" Target="../media/image34.png"/><Relationship Id="rId28" Type="http://schemas.openxmlformats.org/officeDocument/2006/relationships/image" Target="../media/image37.png"/><Relationship Id="rId27" Type="http://schemas.openxmlformats.org/officeDocument/2006/relationships/image" Target="../media/image36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29" Type="http://schemas.openxmlformats.org/officeDocument/2006/relationships/image" Target="../media/image39.png"/><Relationship Id="rId7" Type="http://schemas.openxmlformats.org/officeDocument/2006/relationships/image" Target="../media/image31.png"/><Relationship Id="rId8" Type="http://schemas.openxmlformats.org/officeDocument/2006/relationships/image" Target="../media/image62.png"/><Relationship Id="rId31" Type="http://schemas.openxmlformats.org/officeDocument/2006/relationships/image" Target="../media/image40.png"/><Relationship Id="rId30" Type="http://schemas.openxmlformats.org/officeDocument/2006/relationships/image" Target="../media/image38.png"/><Relationship Id="rId11" Type="http://schemas.openxmlformats.org/officeDocument/2006/relationships/image" Target="../media/image24.png"/><Relationship Id="rId33" Type="http://schemas.openxmlformats.org/officeDocument/2006/relationships/image" Target="../media/image41.png"/><Relationship Id="rId10" Type="http://schemas.openxmlformats.org/officeDocument/2006/relationships/image" Target="../media/image58.png"/><Relationship Id="rId32" Type="http://schemas.openxmlformats.org/officeDocument/2006/relationships/image" Target="../media/image42.png"/><Relationship Id="rId13" Type="http://schemas.openxmlformats.org/officeDocument/2006/relationships/image" Target="../media/image23.png"/><Relationship Id="rId12" Type="http://schemas.openxmlformats.org/officeDocument/2006/relationships/image" Target="../media/image55.png"/><Relationship Id="rId34" Type="http://schemas.openxmlformats.org/officeDocument/2006/relationships/image" Target="../media/image43.png"/><Relationship Id="rId15" Type="http://schemas.openxmlformats.org/officeDocument/2006/relationships/image" Target="../media/image61.png"/><Relationship Id="rId14" Type="http://schemas.openxmlformats.org/officeDocument/2006/relationships/image" Target="../media/image25.png"/><Relationship Id="rId17" Type="http://schemas.openxmlformats.org/officeDocument/2006/relationships/image" Target="../media/image57.png"/><Relationship Id="rId16" Type="http://schemas.openxmlformats.org/officeDocument/2006/relationships/image" Target="../media/image27.png"/><Relationship Id="rId19" Type="http://schemas.openxmlformats.org/officeDocument/2006/relationships/image" Target="../media/image29.png"/><Relationship Id="rId18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Relationship Id="rId4" Type="http://schemas.openxmlformats.org/officeDocument/2006/relationships/hyperlink" Target="mailto:office@htp.kg" TargetMode="External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5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65.png"/><Relationship Id="rId7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61200" y="303825"/>
            <a:ext cx="78510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Средние заработные платы по уровню программистов.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200" y="1613725"/>
            <a:ext cx="4146375" cy="29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2000" y="1493825"/>
            <a:ext cx="397192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961200" y="303825"/>
            <a:ext cx="78510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Средние заработные платы по другим профессиям в ИТ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150" y="1715900"/>
            <a:ext cx="29337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7250" y="1677800"/>
            <a:ext cx="2676525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9575" y="1431625"/>
            <a:ext cx="2675425" cy="312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961200" y="303825"/>
            <a:ext cx="78510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Средние заработные платы по другим профессиям в ИТ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3000" y="1378375"/>
            <a:ext cx="287655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961200" y="303825"/>
            <a:ext cx="78510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Место работы предлагаемые работодателями и средние ЗП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50" y="1973525"/>
            <a:ext cx="3438525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9525" y="1468700"/>
            <a:ext cx="3124200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1005625" y="414525"/>
            <a:ext cx="75720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Задачи ПВТ КР на 2024 год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679700" y="3088350"/>
            <a:ext cx="1480500" cy="13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Содействие в увеличении ИТ специалистов (ожидаем более 10 000 сотрудников)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2746050" y="3088350"/>
            <a:ext cx="15810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Упор на поддержку ИТ стартапов </a:t>
            </a:r>
            <a:endParaRPr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799950" y="3088350"/>
            <a:ext cx="1767600" cy="1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Содействие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в увеличении доходов а ПВТ в международных рынках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7051850" y="3176450"/>
            <a:ext cx="15531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Улучшение имиджа КР в мировом ИТ рынке.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Related image"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675" y="1807563"/>
            <a:ext cx="1346550" cy="12807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come vector transparent" id="158" name="Google Shape;1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951" y="1582550"/>
            <a:ext cx="1346550" cy="134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59" name="Google Shape;15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0325" y="1741799"/>
            <a:ext cx="1346550" cy="134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60" name="Google Shape;16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7587" y="1640775"/>
            <a:ext cx="1346550" cy="13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1005625" y="414525"/>
            <a:ext cx="75720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Компании в ПВТ КР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50" y="1756625"/>
            <a:ext cx="756425" cy="75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5050" y="1498850"/>
            <a:ext cx="664475" cy="6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1600" y="1442825"/>
            <a:ext cx="664475" cy="6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18525" y="2787525"/>
            <a:ext cx="664475" cy="66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46300" y="2282100"/>
            <a:ext cx="1075066" cy="79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1150" y="3930525"/>
            <a:ext cx="1075075" cy="33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26202" y="1666950"/>
            <a:ext cx="756425" cy="56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92725" y="2513050"/>
            <a:ext cx="756425" cy="75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46300" y="3548275"/>
            <a:ext cx="1635646" cy="5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92750" y="1426638"/>
            <a:ext cx="1445993" cy="3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009475" y="4314275"/>
            <a:ext cx="1075075" cy="334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640362" y="2234250"/>
            <a:ext cx="1763149" cy="3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50875" y="3220425"/>
            <a:ext cx="881730" cy="4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119076" y="3947806"/>
            <a:ext cx="1075075" cy="70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82348" y="1337071"/>
            <a:ext cx="980497" cy="4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884498" y="2787523"/>
            <a:ext cx="965226" cy="33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404175" y="1891892"/>
            <a:ext cx="1245750" cy="19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989978" y="2083799"/>
            <a:ext cx="664475" cy="37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524774" y="3269650"/>
            <a:ext cx="664475" cy="66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463975" y="2802122"/>
            <a:ext cx="592905" cy="4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94502" y="1891897"/>
            <a:ext cx="756425" cy="55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04398" y="4139000"/>
            <a:ext cx="1186386" cy="2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981940" y="3748340"/>
            <a:ext cx="756425" cy="39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654441" y="3543916"/>
            <a:ext cx="965225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051340" y="4217150"/>
            <a:ext cx="881725" cy="52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6194154" y="4575150"/>
            <a:ext cx="980500" cy="38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290650" y="3175387"/>
            <a:ext cx="1186375" cy="27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237351" y="4283675"/>
            <a:ext cx="756425" cy="64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260365" y="2801775"/>
            <a:ext cx="756425" cy="44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09856" y="4519834"/>
            <a:ext cx="2137933" cy="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8001026" y="4358098"/>
            <a:ext cx="756425" cy="563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/>
        </p:nvSpPr>
        <p:spPr>
          <a:xfrm>
            <a:off x="685775" y="1027050"/>
            <a:ext cx="4191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r>
              <a:rPr b="1" lang="en" sz="7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b="1" sz="7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739075" y="2234300"/>
            <a:ext cx="71922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CFBC"/>
                </a:solidFill>
                <a:latin typeface="Ubuntu"/>
                <a:ea typeface="Ubuntu"/>
                <a:cs typeface="Ubuntu"/>
                <a:sym typeface="Ubuntu"/>
              </a:rPr>
              <a:t>Вопросы</a:t>
            </a:r>
            <a:r>
              <a:rPr b="1" lang="en" sz="2600">
                <a:solidFill>
                  <a:srgbClr val="00CFBC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  <a:endParaRPr b="1" sz="2600">
              <a:solidFill>
                <a:srgbClr val="00CFB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CFB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CFBC"/>
                </a:solidFill>
                <a:latin typeface="Ubuntu"/>
                <a:ea typeface="Ubuntu"/>
                <a:cs typeface="Ubuntu"/>
                <a:sym typeface="Ubuntu"/>
              </a:rPr>
              <a:t>http://htp.kg </a:t>
            </a:r>
            <a:endParaRPr b="1" sz="2600">
              <a:solidFill>
                <a:srgbClr val="00CFB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office@htp.kg</a:t>
            </a:r>
            <a:r>
              <a:rPr b="1" lang="en" sz="2600">
                <a:solidFill>
                  <a:srgbClr val="00CFB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2600">
              <a:solidFill>
                <a:srgbClr val="00CFB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CFBC"/>
                </a:solidFill>
                <a:latin typeface="Ubuntu"/>
                <a:ea typeface="Ubuntu"/>
                <a:cs typeface="Ubuntu"/>
                <a:sym typeface="Ubuntu"/>
              </a:rPr>
              <a:t>+996555221146</a:t>
            </a:r>
            <a:endParaRPr b="1" sz="2600">
              <a:solidFill>
                <a:srgbClr val="00CFB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5">
            <a:alphaModFix/>
          </a:blip>
          <a:srcRect b="29800" l="31499" r="31840" t="31870"/>
          <a:stretch/>
        </p:blipFill>
        <p:spPr>
          <a:xfrm>
            <a:off x="5548888" y="823125"/>
            <a:ext cx="661550" cy="6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6">
            <a:alphaModFix/>
          </a:blip>
          <a:srcRect b="26191" l="26556" r="26306" t="28329"/>
          <a:stretch/>
        </p:blipFill>
        <p:spPr>
          <a:xfrm>
            <a:off x="5521213" y="2640664"/>
            <a:ext cx="716876" cy="6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7">
            <a:alphaModFix/>
          </a:blip>
          <a:srcRect b="35577" l="36432" r="36147" t="35019"/>
          <a:stretch/>
        </p:blipFill>
        <p:spPr>
          <a:xfrm>
            <a:off x="5521212" y="1643200"/>
            <a:ext cx="716876" cy="76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 rotWithShape="1">
          <a:blip r:embed="rId8">
            <a:alphaModFix/>
          </a:blip>
          <a:srcRect b="27198" l="27448" r="26728" t="28250"/>
          <a:stretch/>
        </p:blipFill>
        <p:spPr>
          <a:xfrm>
            <a:off x="5484335" y="3561097"/>
            <a:ext cx="790646" cy="76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/>
        </p:nvSpPr>
        <p:spPr>
          <a:xfrm>
            <a:off x="6556800" y="2187450"/>
            <a:ext cx="1559100" cy="7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A9999"/>
                </a:solidFill>
                <a:latin typeface="Ubuntu"/>
                <a:ea typeface="Ubuntu"/>
                <a:cs typeface="Ubuntu"/>
                <a:sym typeface="Ubuntu"/>
              </a:rPr>
              <a:t>htp.kg</a:t>
            </a:r>
            <a:endParaRPr sz="3000">
              <a:solidFill>
                <a:srgbClr val="EA99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1211175" y="1003575"/>
            <a:ext cx="7242600" cy="15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Востребованные кадры в Парке высоких технологий КР</a:t>
            </a:r>
            <a:endParaRPr b="1"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 result for Kyrgyzstan icon"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100" y="3125475"/>
            <a:ext cx="3353100" cy="15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1005625" y="414525"/>
            <a:ext cx="75720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Коротко о ПВТ КР </a:t>
            </a:r>
            <a:endParaRPr b="1"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691875" y="3179050"/>
            <a:ext cx="16383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 2011 году Жогорку Кенеш принял Закон КР о “Парке высоких технологий КР”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727325" y="3226900"/>
            <a:ext cx="17271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В 2012 Правительство КР учредила Дирекцию ПВТ КР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851575" y="3093725"/>
            <a:ext cx="18252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Освобождение от НДС, НсП, и Налога с продаж. Также значительное уменьшение подоходного налога и соц. отчислений.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 result for income tax vector transparent"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275" y="1532638"/>
            <a:ext cx="1519700" cy="15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017900" y="3226900"/>
            <a:ext cx="20079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Компании-резиденты отчисляют 1% от своей выручки в бюджет ПВТ КР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 result for law  vector images transparent"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775" y="1596300"/>
            <a:ext cx="1450200" cy="145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9375" y="1658425"/>
            <a:ext cx="1346550" cy="1388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60325" y="1567413"/>
            <a:ext cx="1450200" cy="145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1005625" y="414525"/>
            <a:ext cx="75720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ПВТ КР динамично растет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600" y="1360288"/>
            <a:ext cx="5135001" cy="32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630300" y="4611225"/>
            <a:ext cx="1287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*Проекция за 2019 год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6299000" y="1360300"/>
            <a:ext cx="2527500" cy="3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❖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Более чем 77 компаний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зарегистрировано.  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Прогнозируемый рост количества резидентов ожидается 75%. 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❖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Почти 90% услуг в ПВТ экспортируется в за рубеж. 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❖"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Прогнозируемый рост совокупного дохода ПВТ КР составит 47%.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1005625" y="414525"/>
            <a:ext cx="75720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Результаты за </a:t>
            </a: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три</a:t>
            </a: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квартала 2019</a:t>
            </a: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г.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6" name="Google Shape;86;p17"/>
          <p:cNvGraphicFramePr/>
          <p:nvPr/>
        </p:nvGraphicFramePr>
        <p:xfrm>
          <a:off x="682250" y="165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{DC202529-95A9-4DBB-838F-3B66C1EB0B76}</a:tableStyleId>
              </a:tblPr>
              <a:tblGrid>
                <a:gridCol w="1480275"/>
                <a:gridCol w="1274925"/>
                <a:gridCol w="1874350"/>
              </a:tblGrid>
              <a:tr h="47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Доходы (Сомы) 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 </a:t>
                      </a:r>
                      <a:r>
                        <a:rPr b="1" lang="en">
                          <a:solidFill>
                            <a:srgbClr val="FFFFFF"/>
                          </a:solidFill>
                        </a:rPr>
                        <a:t>681,146,479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46.33%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# компаний 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64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52.3%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# сотрудников 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626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33%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Подоходный налог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(сомы) 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b="1" lang="en">
                          <a:solidFill>
                            <a:srgbClr val="FFFFFF"/>
                          </a:solidFill>
                        </a:rPr>
                        <a:t>13,090,129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40%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Социальные отчисления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(сомы) 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11,373,335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39%</a:t>
                      </a:r>
                      <a:endParaRPr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17"/>
          <p:cNvSpPr/>
          <p:nvPr/>
        </p:nvSpPr>
        <p:spPr>
          <a:xfrm>
            <a:off x="3550100" y="1755050"/>
            <a:ext cx="354900" cy="2313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3550100" y="2204675"/>
            <a:ext cx="354900" cy="2313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550100" y="2654300"/>
            <a:ext cx="354900" cy="2313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3550100" y="3103925"/>
            <a:ext cx="354900" cy="2313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3550100" y="3718075"/>
            <a:ext cx="354900" cy="231300"/>
          </a:xfrm>
          <a:prstGeom prst="triangle">
            <a:avLst>
              <a:gd fmla="val 5000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3993625" y="4283700"/>
            <a:ext cx="1596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По сравнению с индикаторами за 3 квартала 2018 г.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375" y="1320135"/>
            <a:ext cx="2819225" cy="18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8400" y="3176500"/>
            <a:ext cx="2819225" cy="177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1005625" y="414525"/>
            <a:ext cx="75720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Экспорт по странам за 3 квартала 2019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8975" y="1112775"/>
            <a:ext cx="5486000" cy="388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2528850" y="1996225"/>
            <a:ext cx="6224700" cy="13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Какие кадры </a:t>
            </a: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востребованы</a:t>
            </a: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в сфере ИТ</a:t>
            </a:r>
            <a:r>
              <a:rPr b="1"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? </a:t>
            </a:r>
            <a:endParaRPr b="1" sz="3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968300" y="366000"/>
            <a:ext cx="7701900" cy="8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Агрегатор</a:t>
            </a: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вакансий в DEVKG (devkg.com) 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692900" y="1586225"/>
            <a:ext cx="3944100" cy="25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 14 июня 2019 года 417 объявлений из которых </a:t>
            </a:r>
            <a:r>
              <a:rPr b="1" lang="en" sz="3000">
                <a:solidFill>
                  <a:srgbClr val="00FF00"/>
                </a:solidFill>
                <a:latin typeface="Roboto"/>
                <a:ea typeface="Roboto"/>
                <a:cs typeface="Roboto"/>
                <a:sym typeface="Roboto"/>
              </a:rPr>
              <a:t>396</a:t>
            </a: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уникальных.   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525" y="1291950"/>
            <a:ext cx="3708663" cy="36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961200" y="419300"/>
            <a:ext cx="78510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Профиль объявлений для программистов</a:t>
            </a:r>
            <a:endParaRPr b="1"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400" y="1403600"/>
            <a:ext cx="3824299" cy="3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1299" y="1403600"/>
            <a:ext cx="4330906" cy="34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