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ya\Desktop\&#1041;&#1060;&#1040;_2019\&#1054;&#1073;&#1088;&#1072;&#1079;&#1086;&#1074;&#1072;&#1085;&#1080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&#1080;&#1089;&#1090;&#1088;&#1072;&#1090;&#1086;&#1088;\Desktop\&#1086;&#1073;&#1088;&#1072;&#1079;&#1086;&#1074;&#1072;&#1085;&#1080;&#1077;_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ya\Desktop\&#1041;&#1060;&#1040;_2019\&#1054;&#1073;&#1088;&#1072;&#1079;&#1086;&#1074;&#1072;&#1085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Лист2!$C$7</c:f>
              <c:strCache>
                <c:ptCount val="1"/>
                <c:pt idx="0">
                  <c:v>Расходы госбюджета на высшее профессиональное образование </c:v>
                </c:pt>
              </c:strCache>
            </c:strRef>
          </c:tx>
          <c:invertIfNegative val="0"/>
          <c:cat>
            <c:numRef>
              <c:f>Лист2!$D$6:$H$6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Лист2!$D$7:$H$7</c:f>
              <c:numCache>
                <c:formatCode>#,##0.00</c:formatCode>
                <c:ptCount val="5"/>
                <c:pt idx="0">
                  <c:v>3078.1</c:v>
                </c:pt>
                <c:pt idx="1">
                  <c:v>3412.3</c:v>
                </c:pt>
                <c:pt idx="2">
                  <c:v>3854.2</c:v>
                </c:pt>
                <c:pt idx="3">
                  <c:v>4395.3999999999996</c:v>
                </c:pt>
                <c:pt idx="4">
                  <c:v>4802.7</c:v>
                </c:pt>
              </c:numCache>
            </c:numRef>
          </c:val>
        </c:ser>
        <c:ser>
          <c:idx val="1"/>
          <c:order val="1"/>
          <c:tx>
            <c:strRef>
              <c:f>Лист2!$C$8</c:f>
              <c:strCache>
                <c:ptCount val="1"/>
                <c:pt idx="0">
                  <c:v>Расходы государственного бюджета на образование, всего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5013315891781542E-3"/>
                  <c:y val="-0.27972139988847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876664486472623E-2"/>
                  <c:y val="-0.31150792260307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259986918835996E-3"/>
                  <c:y val="-0.317865227145990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506657945890667E-3"/>
                  <c:y val="-0.38779557711810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254660562123464E-2"/>
                  <c:y val="-0.38779557711810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Лист2!$D$6:$H$6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Лист2!$D$8:$H$8</c:f>
              <c:numCache>
                <c:formatCode>#,##0.00</c:formatCode>
                <c:ptCount val="5"/>
                <c:pt idx="0">
                  <c:v>24089.7</c:v>
                </c:pt>
                <c:pt idx="1">
                  <c:v>25915.4</c:v>
                </c:pt>
                <c:pt idx="2">
                  <c:v>29995</c:v>
                </c:pt>
                <c:pt idx="3">
                  <c:v>36299.300000000003</c:v>
                </c:pt>
                <c:pt idx="4">
                  <c:v>37387.9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534016"/>
        <c:axId val="48992192"/>
        <c:axId val="0"/>
      </c:bar3DChart>
      <c:catAx>
        <c:axId val="8053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48992192"/>
        <c:crosses val="autoZero"/>
        <c:auto val="1"/>
        <c:lblAlgn val="ctr"/>
        <c:lblOffset val="100"/>
        <c:noMultiLvlLbl val="0"/>
      </c:catAx>
      <c:valAx>
        <c:axId val="48992192"/>
        <c:scaling>
          <c:orientation val="minMax"/>
          <c:max val="40000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0534016"/>
        <c:crosses val="autoZero"/>
        <c:crossBetween val="between"/>
        <c:majorUnit val="10000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07174103237096E-2"/>
          <c:y val="5.1400554097404488E-2"/>
          <c:w val="0.9139282386684443"/>
          <c:h val="0.811014030086604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Лист1!$C$9</c:f>
              <c:strCache>
                <c:ptCount val="1"/>
                <c:pt idx="0">
                  <c:v>2013/2014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669485219920866E-2"/>
                  <c:y val="-1.529581442684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Лист1!$D$8:$E$8</c:f>
              <c:strCache>
                <c:ptCount val="2"/>
                <c:pt idx="0">
                  <c:v>Численность студентов обучающихся в государственных образовательных организациях</c:v>
                </c:pt>
                <c:pt idx="1">
                  <c:v>Численность студентов обучающихся в частных образовательных организациях</c:v>
                </c:pt>
              </c:strCache>
            </c:strRef>
          </c:cat>
          <c:val>
            <c:numRef>
              <c:f>Лист1!$D$9:$E$9</c:f>
              <c:numCache>
                <c:formatCode>General</c:formatCode>
                <c:ptCount val="2"/>
                <c:pt idx="0">
                  <c:v>196.2</c:v>
                </c:pt>
                <c:pt idx="1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Лист1!$C$10</c:f>
              <c:strCache>
                <c:ptCount val="1"/>
                <c:pt idx="0">
                  <c:v>2017/2018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003623854183972E-2"/>
                  <c:y val="-1.9119768033554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Лист1!$D$8:$E$8</c:f>
              <c:strCache>
                <c:ptCount val="2"/>
                <c:pt idx="0">
                  <c:v>Численность студентов обучающихся в государственных образовательных организациях</c:v>
                </c:pt>
                <c:pt idx="1">
                  <c:v>Численность студентов обучающихся в частных образовательных организациях</c:v>
                </c:pt>
              </c:strCache>
            </c:strRef>
          </c:cat>
          <c:val>
            <c:numRef>
              <c:f>Лист1!$D$10:$E$10</c:f>
              <c:numCache>
                <c:formatCode>General</c:formatCode>
                <c:ptCount val="2"/>
                <c:pt idx="0">
                  <c:v>138.69999999999999</c:v>
                </c:pt>
                <c:pt idx="1">
                  <c:v>22.7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294"/>
        <c:shape val="cylinder"/>
        <c:axId val="78103552"/>
        <c:axId val="48536320"/>
        <c:axId val="0"/>
      </c:bar3DChart>
      <c:catAx>
        <c:axId val="78103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536320"/>
        <c:crosses val="autoZero"/>
        <c:auto val="1"/>
        <c:lblAlgn val="ctr"/>
        <c:lblOffset val="100"/>
        <c:noMultiLvlLbl val="0"/>
      </c:catAx>
      <c:valAx>
        <c:axId val="48536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8103552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83780056790326773"/>
          <c:y val="0.67972865546151451"/>
          <c:w val="0.15053806614980303"/>
          <c:h val="0.2258136481004746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Лист1!$D$33</c:f>
              <c:strCache>
                <c:ptCount val="1"/>
                <c:pt idx="0">
                  <c:v>Численность принятых в образовательные организации ВПО (тыс.чел.)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numRef>
              <c:f>Лист1!$E$32:$I$32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Лист1!$E$33:$I$33</c:f>
              <c:numCache>
                <c:formatCode>General</c:formatCode>
                <c:ptCount val="5"/>
                <c:pt idx="0">
                  <c:v>45.1</c:v>
                </c:pt>
                <c:pt idx="1">
                  <c:v>51.8</c:v>
                </c:pt>
                <c:pt idx="2">
                  <c:v>33.1</c:v>
                </c:pt>
                <c:pt idx="3">
                  <c:v>35.4</c:v>
                </c:pt>
                <c:pt idx="4">
                  <c:v>31.8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Лист1!$D$34</c:f>
              <c:strCache>
                <c:ptCount val="1"/>
                <c:pt idx="0">
                  <c:v>Выпуск  студентов образовательных организаций ВПО (тыс. чел.)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numRef>
              <c:f>Лист1!$E$32:$I$32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Лист1!$E$34:$I$34</c:f>
              <c:numCache>
                <c:formatCode>General</c:formatCode>
                <c:ptCount val="5"/>
                <c:pt idx="0" formatCode="0.0">
                  <c:v>38</c:v>
                </c:pt>
                <c:pt idx="1">
                  <c:v>41.8</c:v>
                </c:pt>
                <c:pt idx="2">
                  <c:v>41.7</c:v>
                </c:pt>
                <c:pt idx="3">
                  <c:v>41.3</c:v>
                </c:pt>
                <c:pt idx="4">
                  <c:v>40.799999999999997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589504"/>
        <c:axId val="97656832"/>
      </c:lineChart>
      <c:catAx>
        <c:axId val="7758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656832"/>
        <c:crosses val="autoZero"/>
        <c:auto val="1"/>
        <c:lblAlgn val="ctr"/>
        <c:lblOffset val="100"/>
        <c:noMultiLvlLbl val="0"/>
      </c:catAx>
      <c:valAx>
        <c:axId val="97656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589504"/>
        <c:crosses val="autoZero"/>
        <c:crossBetween val="between"/>
        <c:majorUnit val="20"/>
      </c:valAx>
    </c:plotArea>
    <c:legend>
      <c:legendPos val="b"/>
      <c:layout/>
      <c:overlay val="0"/>
      <c:txPr>
        <a:bodyPr/>
        <a:lstStyle/>
        <a:p>
          <a:pPr>
            <a:defRPr sz="16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Лист3!$F$12</c:f>
              <c:strCache>
                <c:ptCount val="1"/>
                <c:pt idx="0">
                  <c:v>2013/2014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Лист3!$E$13:$E$21</c:f>
              <c:strCache>
                <c:ptCount val="9"/>
                <c:pt idx="0">
                  <c:v>Всего </c:v>
                </c:pt>
                <c:pt idx="1">
                  <c:v>Азербайджан </c:v>
                </c:pt>
                <c:pt idx="2">
                  <c:v>Казахстан </c:v>
                </c:pt>
                <c:pt idx="3">
                  <c:v>Молдавия </c:v>
                </c:pt>
                <c:pt idx="4">
                  <c:v>Россия </c:v>
                </c:pt>
                <c:pt idx="5">
                  <c:v>Таджикистан </c:v>
                </c:pt>
                <c:pt idx="6">
                  <c:v>Туркмения </c:v>
                </c:pt>
                <c:pt idx="7">
                  <c:v>Украина </c:v>
                </c:pt>
                <c:pt idx="8">
                  <c:v>Узбекистан </c:v>
                </c:pt>
              </c:strCache>
            </c:strRef>
          </c:cat>
          <c:val>
            <c:numRef>
              <c:f>Лист3!$F$13:$F$21</c:f>
              <c:numCache>
                <c:formatCode>General</c:formatCode>
                <c:ptCount val="9"/>
                <c:pt idx="0" formatCode="#,##0">
                  <c:v>8195</c:v>
                </c:pt>
                <c:pt idx="1">
                  <c:v>132</c:v>
                </c:pt>
                <c:pt idx="2" formatCode="#,##0">
                  <c:v>4338</c:v>
                </c:pt>
                <c:pt idx="3">
                  <c:v>3</c:v>
                </c:pt>
                <c:pt idx="4" formatCode="#,##0">
                  <c:v>1225</c:v>
                </c:pt>
                <c:pt idx="5" formatCode="#,##0">
                  <c:v>1130</c:v>
                </c:pt>
                <c:pt idx="6">
                  <c:v>240</c:v>
                </c:pt>
                <c:pt idx="7">
                  <c:v>33</c:v>
                </c:pt>
                <c:pt idx="8" formatCode="#,##0">
                  <c:v>1094</c:v>
                </c:pt>
              </c:numCache>
            </c:numRef>
          </c:val>
        </c:ser>
        <c:ser>
          <c:idx val="1"/>
          <c:order val="1"/>
          <c:tx>
            <c:strRef>
              <c:f>Лист3!$G$12</c:f>
              <c:strCache>
                <c:ptCount val="1"/>
                <c:pt idx="0">
                  <c:v>2017/2018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Лист3!$E$13:$E$21</c:f>
              <c:strCache>
                <c:ptCount val="9"/>
                <c:pt idx="0">
                  <c:v>Всего </c:v>
                </c:pt>
                <c:pt idx="1">
                  <c:v>Азербайджан </c:v>
                </c:pt>
                <c:pt idx="2">
                  <c:v>Казахстан </c:v>
                </c:pt>
                <c:pt idx="3">
                  <c:v>Молдавия </c:v>
                </c:pt>
                <c:pt idx="4">
                  <c:v>Россия </c:v>
                </c:pt>
                <c:pt idx="5">
                  <c:v>Таджикистан </c:v>
                </c:pt>
                <c:pt idx="6">
                  <c:v>Туркмения </c:v>
                </c:pt>
                <c:pt idx="7">
                  <c:v>Украина </c:v>
                </c:pt>
                <c:pt idx="8">
                  <c:v>Узбекистан </c:v>
                </c:pt>
              </c:strCache>
            </c:strRef>
          </c:cat>
          <c:val>
            <c:numRef>
              <c:f>Лист3!$G$13:$G$21</c:f>
              <c:numCache>
                <c:formatCode>General</c:formatCode>
                <c:ptCount val="9"/>
                <c:pt idx="0" formatCode="#,##0">
                  <c:v>7653</c:v>
                </c:pt>
                <c:pt idx="1">
                  <c:v>33</c:v>
                </c:pt>
                <c:pt idx="2" formatCode="#,##0">
                  <c:v>3294</c:v>
                </c:pt>
                <c:pt idx="3">
                  <c:v>0</c:v>
                </c:pt>
                <c:pt idx="4" formatCode="#,##0">
                  <c:v>1535</c:v>
                </c:pt>
                <c:pt idx="5" formatCode="#,##0">
                  <c:v>1856</c:v>
                </c:pt>
                <c:pt idx="6">
                  <c:v>51</c:v>
                </c:pt>
                <c:pt idx="7">
                  <c:v>2</c:v>
                </c:pt>
                <c:pt idx="8">
                  <c:v>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137664"/>
        <c:axId val="34065792"/>
        <c:axId val="0"/>
      </c:bar3DChart>
      <c:catAx>
        <c:axId val="1051376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4065792"/>
        <c:crosses val="autoZero"/>
        <c:auto val="1"/>
        <c:lblAlgn val="ctr"/>
        <c:lblOffset val="100"/>
        <c:noMultiLvlLbl val="0"/>
      </c:catAx>
      <c:valAx>
        <c:axId val="34065792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5137664"/>
        <c:crosses val="autoZero"/>
        <c:crossBetween val="between"/>
        <c:majorUnit val="2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EBABD8-3AEC-4C59-9EA1-C1F17096253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DBB1910-778B-4E03-9069-910A92AC3C7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ЭКСПОРТ ОБРАЗОВАТЕЛЬНЫХ УСЛУГ: ПРОБЛЕМЫ РЕАЛИЗАЦИИ И ПЕРСПЕКТИВЫ РАЗВИТИЯ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Исмаилахунова </a:t>
            </a:r>
            <a:r>
              <a:rPr lang="ru-RU" sz="2400" dirty="0" err="1" smtClean="0"/>
              <a:t>Алия</a:t>
            </a:r>
            <a:r>
              <a:rPr lang="ru-RU" sz="2400" dirty="0" smtClean="0"/>
              <a:t> </a:t>
            </a:r>
            <a:r>
              <a:rPr lang="ru-RU" sz="2400" dirty="0" err="1" smtClean="0"/>
              <a:t>Мухамметовна</a:t>
            </a:r>
            <a:r>
              <a:rPr lang="ru-RU" sz="2400" dirty="0" smtClean="0"/>
              <a:t>,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к.э.н., доцент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6499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Табл.1</a:t>
            </a:r>
            <a:r>
              <a:rPr lang="ru-RU" altLang="ru-RU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Численность студентов из стран вне </a:t>
            </a:r>
            <a:r>
              <a:rPr lang="ru-RU" alt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СНГ</a:t>
            </a:r>
            <a:r>
              <a:rPr lang="ru-RU" altLang="ru-RU" i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altLang="ru-RU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чел.)</a:t>
            </a:r>
            <a:r>
              <a:rPr lang="ru-RU" alt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07950"/>
              </p:ext>
            </p:extLst>
          </p:nvPr>
        </p:nvGraphicFramePr>
        <p:xfrm>
          <a:off x="107502" y="1628795"/>
          <a:ext cx="9036498" cy="504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286"/>
                <a:gridCol w="1395880"/>
                <a:gridCol w="1506083"/>
                <a:gridCol w="1506083"/>
                <a:gridCol w="1506083"/>
                <a:gridCol w="1506083"/>
              </a:tblGrid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2013/2014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2014/2015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2015/2016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2016/2017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2017/2018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Всего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3 467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4 257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5 627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6 520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8 881</a:t>
                      </a: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Афганистан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169</a:t>
                      </a: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Китай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273</a:t>
                      </a: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Индия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1 709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2 377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3 917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4 745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6 828</a:t>
                      </a: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Иран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Монголия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Непал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</a:t>
                      </a: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Сирия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16</a:t>
                      </a: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Пакистан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579</a:t>
                      </a: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Турция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624</a:t>
                      </a: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Грузия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8773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Другие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358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177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060848"/>
            <a:ext cx="8568952" cy="4536504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/>
              <a:t>отсутствие должной материально-технической базы в вузах республики; </a:t>
            </a:r>
            <a:endParaRPr lang="ru-RU" sz="2800" b="1" dirty="0" smtClean="0"/>
          </a:p>
          <a:p>
            <a:r>
              <a:rPr lang="ru-RU" sz="2800" b="1" dirty="0" smtClean="0"/>
              <a:t>низкий </a:t>
            </a:r>
            <a:r>
              <a:rPr lang="ru-RU" sz="2800" b="1" dirty="0"/>
              <a:t>уровень знаний иностранного языка среди ППС; </a:t>
            </a:r>
            <a:endParaRPr lang="ru-RU" sz="2800" b="1" dirty="0" smtClean="0"/>
          </a:p>
          <a:p>
            <a:r>
              <a:rPr lang="ru-RU" sz="2800" b="1" dirty="0" smtClean="0"/>
              <a:t>разрыв </a:t>
            </a:r>
            <a:r>
              <a:rPr lang="ru-RU" sz="2800" b="1" dirty="0"/>
              <a:t>между требованиями заказчика и реальной подготовкой кадров; </a:t>
            </a:r>
            <a:endParaRPr lang="ru-RU" sz="2800" b="1" dirty="0" smtClean="0"/>
          </a:p>
          <a:p>
            <a:r>
              <a:rPr lang="ru-RU" sz="2800" b="1" dirty="0" smtClean="0"/>
              <a:t>нехватка </a:t>
            </a:r>
            <a:r>
              <a:rPr lang="ru-RU" sz="2800" b="1" dirty="0"/>
              <a:t>или отсутствие общежитий; </a:t>
            </a:r>
            <a:endParaRPr lang="ru-RU" sz="2800" b="1" dirty="0" smtClean="0"/>
          </a:p>
          <a:p>
            <a:r>
              <a:rPr lang="ru-RU" sz="2800" b="1" dirty="0" smtClean="0"/>
              <a:t>разрыв </a:t>
            </a:r>
            <a:r>
              <a:rPr lang="ru-RU" sz="2800" b="1" dirty="0"/>
              <a:t>между системой подготовки кадров и реальной практикой; </a:t>
            </a:r>
            <a:endParaRPr lang="ru-RU" sz="2800" b="1" dirty="0" smtClean="0"/>
          </a:p>
          <a:p>
            <a:r>
              <a:rPr lang="ru-RU" sz="2800" b="1" dirty="0" smtClean="0"/>
              <a:t>недостаточная </a:t>
            </a:r>
            <a:r>
              <a:rPr lang="ru-RU" sz="2800" b="1" dirty="0"/>
              <a:t>библиотечная база на иностранном </a:t>
            </a:r>
            <a:r>
              <a:rPr lang="ru-RU" sz="2800" b="1" dirty="0" smtClean="0"/>
              <a:t>языке</a:t>
            </a:r>
            <a:endParaRPr lang="ru-RU" sz="2800" b="1" dirty="0"/>
          </a:p>
          <a:p>
            <a:r>
              <a:rPr lang="ru-RU" sz="3000" b="1" dirty="0" smtClean="0"/>
              <a:t>слабое знание правовой базы</a:t>
            </a:r>
            <a:endParaRPr lang="ru-RU" sz="3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578504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Проблемы экспорта образовательных услуг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11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5" cy="5040560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600" b="1" dirty="0"/>
              <a:t>п</a:t>
            </a:r>
            <a:r>
              <a:rPr lang="ru-RU" sz="2600" b="1" dirty="0" smtClean="0"/>
              <a:t>овышение конкурентоспособности вуза на рынке образовательных услуг</a:t>
            </a:r>
          </a:p>
          <a:p>
            <a:r>
              <a:rPr lang="ru-RU" sz="2600" b="1" dirty="0" smtClean="0"/>
              <a:t>усиление </a:t>
            </a:r>
            <a:r>
              <a:rPr lang="ru-RU" sz="2600" b="1" dirty="0"/>
              <a:t>интеграционных процессов между вузами стран </a:t>
            </a:r>
            <a:r>
              <a:rPr lang="ru-RU" sz="2600" b="1" dirty="0" smtClean="0"/>
              <a:t>ЕАЭС</a:t>
            </a:r>
          </a:p>
          <a:p>
            <a:r>
              <a:rPr lang="ru-RU" sz="2600" b="1" dirty="0" smtClean="0"/>
              <a:t>дополнительные финансовые ресурсы</a:t>
            </a:r>
          </a:p>
          <a:p>
            <a:r>
              <a:rPr lang="ru-RU" sz="2600" b="1" dirty="0"/>
              <a:t>п</a:t>
            </a:r>
            <a:r>
              <a:rPr lang="ru-RU" sz="2600" b="1" dirty="0" smtClean="0"/>
              <a:t>роявление положительного эффекта масштаба</a:t>
            </a:r>
          </a:p>
          <a:p>
            <a:r>
              <a:rPr lang="ru-RU" sz="2600" b="1" dirty="0" smtClean="0"/>
              <a:t>разработка новых программ на иностранном языке</a:t>
            </a:r>
          </a:p>
          <a:p>
            <a:r>
              <a:rPr lang="ru-RU" sz="2600" b="1" dirty="0"/>
              <a:t>о</a:t>
            </a:r>
            <a:r>
              <a:rPr lang="ru-RU" sz="2600" b="1" dirty="0" smtClean="0"/>
              <a:t>бмен опытом</a:t>
            </a:r>
          </a:p>
          <a:p>
            <a:r>
              <a:rPr lang="ru-RU" sz="2600" b="1" dirty="0" smtClean="0"/>
              <a:t>повышение квалификации ППС</a:t>
            </a:r>
          </a:p>
          <a:p>
            <a:r>
              <a:rPr lang="ru-RU" sz="2600" b="1" dirty="0" smtClean="0"/>
              <a:t>реализация смежных услуг</a:t>
            </a:r>
            <a:r>
              <a:rPr lang="en-US" sz="2600" b="1" dirty="0" smtClean="0"/>
              <a:t>/ </a:t>
            </a:r>
            <a:r>
              <a:rPr lang="ru-RU" sz="2600" b="1" dirty="0" smtClean="0"/>
              <a:t>товаров, позволяющая повысить доходы граждан (аренда, оказание юр. услуг, продажа продуктов питания)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Преимущества экспорта образовательных услуг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263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Перспективы развития экспорта образовательных услуг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3822192" cy="576064"/>
          </a:xfrm>
        </p:spPr>
        <p:txBody>
          <a:bodyPr/>
          <a:lstStyle/>
          <a:p>
            <a:r>
              <a:rPr lang="ru-RU" b="1" dirty="0" smtClean="0"/>
              <a:t>Государство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2420888"/>
            <a:ext cx="3820055" cy="410445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600" dirty="0" smtClean="0"/>
              <a:t>Повышение значимости в развитии экспорта ОУ со стороны государства</a:t>
            </a:r>
          </a:p>
          <a:p>
            <a:pPr lvl="0"/>
            <a:r>
              <a:rPr lang="ru-RU" sz="3600" dirty="0" smtClean="0"/>
              <a:t>Ужесточение контроля к качеству предоставления ОУ для иностранных студентов, путем внесения изменений в </a:t>
            </a:r>
            <a:r>
              <a:rPr lang="ru-RU" sz="3600" dirty="0" err="1" smtClean="0"/>
              <a:t>аккредитационные</a:t>
            </a:r>
            <a:r>
              <a:rPr lang="ru-RU" sz="3600" dirty="0" smtClean="0"/>
              <a:t> требования</a:t>
            </a:r>
          </a:p>
          <a:p>
            <a:pPr lvl="0"/>
            <a:r>
              <a:rPr lang="ru-RU" sz="3600" dirty="0" smtClean="0"/>
              <a:t>Развитие </a:t>
            </a:r>
            <a:r>
              <a:rPr lang="ru-RU" sz="3600" dirty="0"/>
              <a:t>сетевых образовательных программ </a:t>
            </a:r>
          </a:p>
          <a:p>
            <a:endParaRPr lang="ru-RU" sz="36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628800"/>
            <a:ext cx="3822192" cy="639762"/>
          </a:xfrm>
        </p:spPr>
        <p:txBody>
          <a:bodyPr/>
          <a:lstStyle/>
          <a:p>
            <a:r>
              <a:rPr lang="ru-RU" b="1" dirty="0" smtClean="0"/>
              <a:t>ВУЗ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4" y="2348880"/>
            <a:ext cx="4247455" cy="4248472"/>
          </a:xfrm>
        </p:spPr>
        <p:txBody>
          <a:bodyPr>
            <a:normAutofit fontScale="40000" lnSpcReduction="20000"/>
          </a:bodyPr>
          <a:lstStyle/>
          <a:p>
            <a:r>
              <a:rPr lang="ru-RU" sz="5100" dirty="0" smtClean="0"/>
              <a:t>Разработка стратегии привлечения иностранных студентов</a:t>
            </a:r>
          </a:p>
          <a:p>
            <a:r>
              <a:rPr lang="ru-RU" sz="5100" dirty="0" smtClean="0"/>
              <a:t>Организация СМК</a:t>
            </a:r>
          </a:p>
          <a:p>
            <a:r>
              <a:rPr lang="ru-RU" sz="5100" dirty="0" smtClean="0"/>
              <a:t>Повышение уровня знаний международного законодательства</a:t>
            </a:r>
          </a:p>
          <a:p>
            <a:r>
              <a:rPr lang="ru-RU" sz="5100" dirty="0" smtClean="0"/>
              <a:t>Изучение опыта предоставления образ. Услуг</a:t>
            </a:r>
          </a:p>
          <a:p>
            <a:r>
              <a:rPr lang="ru-RU" sz="5100" dirty="0"/>
              <a:t>Развитие научного потенциала и </a:t>
            </a:r>
            <a:r>
              <a:rPr lang="ru-RU" sz="5100" dirty="0" smtClean="0"/>
              <a:t>МТБ </a:t>
            </a:r>
          </a:p>
          <a:p>
            <a:r>
              <a:rPr lang="ru-RU" sz="5100" dirty="0" smtClean="0"/>
              <a:t>Повышение </a:t>
            </a:r>
            <a:r>
              <a:rPr lang="ru-RU" sz="5100" dirty="0"/>
              <a:t>профессионального уровня </a:t>
            </a:r>
            <a:r>
              <a:rPr lang="ru-RU" sz="5100" dirty="0" smtClean="0"/>
              <a:t>ППС в </a:t>
            </a:r>
            <a:r>
              <a:rPr lang="ru-RU" sz="5100" dirty="0"/>
              <a:t>области подготовки кадров на иностранном языке</a:t>
            </a:r>
            <a:endParaRPr lang="ru-RU" sz="51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24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26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ru-RU" sz="2800" dirty="0"/>
              <a:t>интернационализацию учебных планов и </a:t>
            </a:r>
            <a:r>
              <a:rPr lang="ru-RU" sz="2800" dirty="0" smtClean="0"/>
              <a:t>программ;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создание региональных и международных электронных образовательных </a:t>
            </a:r>
            <a:r>
              <a:rPr lang="ru-RU" sz="2800" dirty="0" smtClean="0"/>
              <a:t>сетей</a:t>
            </a:r>
            <a:r>
              <a:rPr lang="ru-RU" sz="2800" dirty="0"/>
              <a:t>;</a:t>
            </a:r>
            <a:endParaRPr lang="ru-RU" sz="2800" dirty="0" smtClean="0"/>
          </a:p>
          <a:p>
            <a:r>
              <a:rPr lang="ru-RU" sz="2800" dirty="0" smtClean="0"/>
              <a:t>стремление </a:t>
            </a:r>
            <a:r>
              <a:rPr lang="ru-RU" sz="2800" dirty="0"/>
              <a:t>к экспорту образовательных </a:t>
            </a:r>
            <a:r>
              <a:rPr lang="ru-RU" sz="2800" dirty="0" smtClean="0"/>
              <a:t>услуг; </a:t>
            </a:r>
            <a:r>
              <a:rPr lang="ru-RU" sz="2800" dirty="0"/>
              <a:t>повышению конкурентоспособности национальных квалифицированных кадров.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63272" cy="1650512"/>
          </a:xfrm>
        </p:spPr>
        <p:txBody>
          <a:bodyPr>
            <a:noAutofit/>
          </a:bodyPr>
          <a:lstStyle/>
          <a:p>
            <a:r>
              <a:rPr lang="ru-RU" sz="3200" b="1" dirty="0"/>
              <a:t>Среди факторов, определяющих современное состояние мировой системы высшего профессионального образования, </a:t>
            </a:r>
            <a:r>
              <a:rPr lang="ru-RU" sz="3200" b="1" dirty="0" smtClean="0"/>
              <a:t>   можно </a:t>
            </a:r>
            <a:r>
              <a:rPr lang="ru-RU" sz="3200" b="1" dirty="0"/>
              <a:t>выделить: </a:t>
            </a:r>
          </a:p>
        </p:txBody>
      </p:sp>
    </p:spTree>
    <p:extLst>
      <p:ext uri="{BB962C8B-B14F-4D97-AF65-F5344CB8AC3E}">
        <p14:creationId xmlns:p14="http://schemas.microsoft.com/office/powerpoint/2010/main" val="303218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276872"/>
            <a:ext cx="7772400" cy="1710688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Цель: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создание национальной модели высшего образования, соответствующей современным требованиям, с учетом лучших традиций отечественного образования и международного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опыта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4" y="836713"/>
            <a:ext cx="7453108" cy="122413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Стратегия </a:t>
            </a:r>
            <a:r>
              <a:rPr lang="ru-RU" sz="4000" dirty="0">
                <a:solidFill>
                  <a:schemeClr val="bg1"/>
                </a:solidFill>
              </a:rPr>
              <a:t>развития образования на 2012-2020 годы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3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3"/>
            <a:ext cx="7408333" cy="3744416"/>
          </a:xfrm>
        </p:spPr>
        <p:txBody>
          <a:bodyPr>
            <a:noAutofit/>
          </a:bodyPr>
          <a:lstStyle/>
          <a:p>
            <a:r>
              <a:rPr lang="ru-RU" sz="3000" dirty="0"/>
              <a:t>оптимизация сети вузов; </a:t>
            </a:r>
            <a:endParaRPr lang="ru-RU" sz="3000" dirty="0" smtClean="0"/>
          </a:p>
          <a:p>
            <a:r>
              <a:rPr lang="ru-RU" sz="3000" dirty="0" smtClean="0"/>
              <a:t>расширение </a:t>
            </a:r>
            <a:r>
              <a:rPr lang="ru-RU" sz="3000" dirty="0"/>
              <a:t>процедур внутреннего и внешнего контроля гарантии качества на всех уровнях профессионального образования; </a:t>
            </a:r>
            <a:endParaRPr lang="ru-RU" sz="3000" dirty="0" smtClean="0"/>
          </a:p>
          <a:p>
            <a:r>
              <a:rPr lang="ru-RU" sz="3000" dirty="0" smtClean="0"/>
              <a:t>принятие </a:t>
            </a:r>
            <a:r>
              <a:rPr lang="ru-RU" sz="3000" dirty="0"/>
              <a:t>Концепции реформы системы организации науки; </a:t>
            </a:r>
            <a:endParaRPr lang="ru-RU" sz="3000" dirty="0" smtClean="0"/>
          </a:p>
          <a:p>
            <a:r>
              <a:rPr lang="ru-RU" sz="3000" dirty="0" smtClean="0"/>
              <a:t>создание </a:t>
            </a:r>
            <a:r>
              <a:rPr lang="ru-RU" sz="3000" dirty="0"/>
              <a:t>Фонда развития науки 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18665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Национальная стратегия </a:t>
            </a:r>
            <a:r>
              <a:rPr lang="ru-RU" b="1" dirty="0"/>
              <a:t>устойчивого развития КР на период 2013-2017 </a:t>
            </a:r>
            <a:r>
              <a:rPr lang="ru-RU" b="1" dirty="0" smtClean="0"/>
              <a:t>годы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486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844824"/>
            <a:ext cx="8532439" cy="4281339"/>
          </a:xfrm>
        </p:spPr>
        <p:txBody>
          <a:bodyPr>
            <a:noAutofit/>
          </a:bodyPr>
          <a:lstStyle/>
          <a:p>
            <a:r>
              <a:rPr lang="ru-RU" sz="2800" b="1" dirty="0"/>
              <a:t>полный переход и внедрение двухуровневой структуры п</a:t>
            </a:r>
            <a:r>
              <a:rPr lang="en-US" sz="2800" b="1" dirty="0"/>
              <a:t>o</a:t>
            </a:r>
            <a:r>
              <a:rPr lang="ru-RU" sz="2800" b="1" dirty="0" err="1"/>
              <a:t>дготовки</a:t>
            </a:r>
            <a:r>
              <a:rPr lang="ru-RU" sz="2800" b="1" dirty="0"/>
              <a:t> кадров; </a:t>
            </a:r>
            <a:endParaRPr lang="ru-RU" sz="2800" b="1" dirty="0" smtClean="0"/>
          </a:p>
          <a:p>
            <a:r>
              <a:rPr lang="ru-RU" sz="2800" b="1" dirty="0" smtClean="0"/>
              <a:t>повышение </a:t>
            </a:r>
            <a:r>
              <a:rPr lang="ru-RU" sz="2800" b="1" dirty="0"/>
              <a:t>выборности студентами изучаемых дисциплин; </a:t>
            </a:r>
            <a:endParaRPr lang="ru-RU" sz="2800" b="1" dirty="0" smtClean="0"/>
          </a:p>
          <a:p>
            <a:r>
              <a:rPr lang="ru-RU" sz="2800" b="1" dirty="0" smtClean="0"/>
              <a:t>оптимизация </a:t>
            </a:r>
            <a:r>
              <a:rPr lang="ru-RU" sz="2800" b="1" dirty="0"/>
              <a:t>п</a:t>
            </a:r>
            <a:r>
              <a:rPr lang="en-US" sz="2800" b="1" dirty="0"/>
              <a:t>o</a:t>
            </a:r>
            <a:r>
              <a:rPr lang="ru-RU" sz="2800" b="1" dirty="0" err="1"/>
              <a:t>дготовки</a:t>
            </a:r>
            <a:r>
              <a:rPr lang="ru-RU" sz="2800" b="1" dirty="0"/>
              <a:t> магистров в со</a:t>
            </a:r>
            <a:r>
              <a:rPr lang="en-US" sz="2800" b="1" dirty="0"/>
              <a:t>o</a:t>
            </a:r>
            <a:r>
              <a:rPr lang="ru-RU" sz="2800" b="1" dirty="0" err="1"/>
              <a:t>тветствии</a:t>
            </a:r>
            <a:r>
              <a:rPr lang="ru-RU" sz="2800" b="1" dirty="0"/>
              <a:t> с профилем вуза; </a:t>
            </a:r>
            <a:endParaRPr lang="ru-RU" sz="2800" b="1" dirty="0" smtClean="0"/>
          </a:p>
          <a:p>
            <a:r>
              <a:rPr lang="ru-RU" sz="2800" b="1" dirty="0" smtClean="0"/>
              <a:t>гибкость </a:t>
            </a:r>
            <a:r>
              <a:rPr lang="ru-RU" sz="2800" b="1" dirty="0"/>
              <a:t>и приспособляемость отечественной системы образования к изменяющимся условиям </a:t>
            </a:r>
            <a:endParaRPr lang="ru-RU" sz="2800" b="1" dirty="0" smtClean="0"/>
          </a:p>
          <a:p>
            <a:r>
              <a:rPr lang="ru-RU" sz="2800" b="1" dirty="0" smtClean="0"/>
              <a:t>институционные </a:t>
            </a:r>
            <a:r>
              <a:rPr lang="ru-RU" sz="2800" b="1" dirty="0"/>
              <a:t>преобразования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</a:t>
            </a:r>
            <a:r>
              <a:rPr lang="ru-RU" b="1" dirty="0" smtClean="0"/>
              <a:t>спехи </a:t>
            </a:r>
            <a:r>
              <a:rPr lang="ru-RU" b="1" dirty="0"/>
              <a:t>в сфере реформирования высшей школы: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6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Структура расходов из государственного бюджета на образование </a:t>
            </a:r>
            <a:r>
              <a:rPr lang="ru-RU" dirty="0">
                <a:sym typeface="Symbol"/>
              </a:rPr>
              <a:t></a:t>
            </a:r>
            <a:r>
              <a:rPr lang="ru-RU" dirty="0"/>
              <a:t>6, с.31</a:t>
            </a:r>
            <a:r>
              <a:rPr lang="ru-RU" dirty="0">
                <a:sym typeface="Symbol"/>
              </a:rPr>
              <a:t>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85101898"/>
              </p:ext>
            </p:extLst>
          </p:nvPr>
        </p:nvGraphicFramePr>
        <p:xfrm>
          <a:off x="827584" y="2204864"/>
          <a:ext cx="7992887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3825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97552" cy="187220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Число </a:t>
            </a:r>
            <a:r>
              <a:rPr lang="ru-RU" sz="3100" b="1" dirty="0"/>
              <a:t>образовательных организаций </a:t>
            </a:r>
            <a:r>
              <a:rPr lang="ru-RU" sz="3100" b="1" dirty="0" smtClean="0"/>
              <a:t>ВПО </a:t>
            </a:r>
            <a:r>
              <a:rPr lang="ru-RU" sz="3100" b="1" dirty="0"/>
              <a:t>и численность студентов в них по формам собственности (тыс. чел.) </a:t>
            </a:r>
            <a:r>
              <a:rPr lang="ru-RU" sz="3100" dirty="0">
                <a:sym typeface="Symbol"/>
              </a:rPr>
              <a:t></a:t>
            </a:r>
            <a:r>
              <a:rPr lang="ru-RU" sz="3100" dirty="0"/>
              <a:t>6, с.132</a:t>
            </a:r>
            <a:r>
              <a:rPr lang="ru-RU" sz="3100" dirty="0">
                <a:sym typeface="Symbol"/>
              </a:rPr>
              <a:t></a:t>
            </a:r>
            <a:r>
              <a:rPr lang="ru-RU" sz="31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539789"/>
              </p:ext>
            </p:extLst>
          </p:nvPr>
        </p:nvGraphicFramePr>
        <p:xfrm>
          <a:off x="827584" y="1988840"/>
          <a:ext cx="7452816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3252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26352"/>
          </a:xfrm>
        </p:spPr>
        <p:txBody>
          <a:bodyPr>
            <a:noAutofit/>
          </a:bodyPr>
          <a:lstStyle/>
          <a:p>
            <a:r>
              <a:rPr lang="ru-RU" sz="3200" b="1" dirty="0"/>
              <a:t>Динамика численности принятых и выпущенных студентов ВПО за период 2010-2014 гг. (тыс. чел.)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782910"/>
              </p:ext>
            </p:extLst>
          </p:nvPr>
        </p:nvGraphicFramePr>
        <p:xfrm>
          <a:off x="871538" y="1628800"/>
          <a:ext cx="766090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267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Численность студентов из стран СНГ (на начало учеб. года, чел.)</a:t>
            </a:r>
            <a:r>
              <a:rPr lang="ru-RU" sz="4000" dirty="0"/>
              <a:t> </a:t>
            </a:r>
            <a:r>
              <a:rPr lang="ru-RU" sz="4000" dirty="0">
                <a:sym typeface="Symbol"/>
              </a:rPr>
              <a:t></a:t>
            </a:r>
            <a:r>
              <a:rPr lang="ru-RU" sz="4000" dirty="0"/>
              <a:t>6, с.125</a:t>
            </a:r>
            <a:r>
              <a:rPr lang="ru-RU" sz="4000" dirty="0">
                <a:sym typeface="Symbol"/>
              </a:rPr>
              <a:t>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913656"/>
              </p:ext>
            </p:extLst>
          </p:nvPr>
        </p:nvGraphicFramePr>
        <p:xfrm>
          <a:off x="467544" y="1628801"/>
          <a:ext cx="8352928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2537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</TotalTime>
  <Words>539</Words>
  <Application>Microsoft Office PowerPoint</Application>
  <PresentationFormat>Экран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ЭКСПОРТ ОБРАЗОВАТЕЛЬНЫХ УСЛУГ: ПРОБЛЕМЫ РЕАЛИЗАЦИИ И ПЕРСПЕКТИВЫ РАЗВИТИЯ </vt:lpstr>
      <vt:lpstr>Среди факторов, определяющих современное состояние мировой системы высшего профессионального образования,    можно выделить: </vt:lpstr>
      <vt:lpstr>Цель: создание национальной модели высшего образования, соответствующей современным требованиям, с учетом лучших традиций отечественного образования и международного опыта </vt:lpstr>
      <vt:lpstr>Национальная стратегия устойчивого развития КР на период 2013-2017 годы</vt:lpstr>
      <vt:lpstr>Успехи в сфере реформирования высшей школы: </vt:lpstr>
      <vt:lpstr>Структура расходов из государственного бюджета на образование 6, с.31. </vt:lpstr>
      <vt:lpstr>Число образовательных организаций ВПО и численность студентов в них по формам собственности (тыс. чел.) 6, с.132. </vt:lpstr>
      <vt:lpstr>Динамика численности принятых и выпущенных студентов ВПО за период 2010-2014 гг. (тыс. чел.) </vt:lpstr>
      <vt:lpstr>Численность студентов из стран СНГ (на начало учеб. года, чел.) 6, с.125 </vt:lpstr>
      <vt:lpstr>Табл.1. Численность студентов из стран вне СНГ, чел.) </vt:lpstr>
      <vt:lpstr>Проблемы экспорта образовательных услуг</vt:lpstr>
      <vt:lpstr>Преимущества экспорта образовательных услуг</vt:lpstr>
      <vt:lpstr>Перспективы развития экспорта образовательных услуг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ЭКСПОРТ ОБРАЗОВАТЕЛЬНЫХ УСЛУГ: ПРОБЛЕМЫ РЕАЛИЗАЦИИ И ПЕРСПЕКТИВЫ РАЗВИТИЯ</dc:title>
  <dc:creator>Saida Ismailakhunova</dc:creator>
  <cp:lastModifiedBy>Saida Ismailakhunova</cp:lastModifiedBy>
  <cp:revision>8</cp:revision>
  <dcterms:created xsi:type="dcterms:W3CDTF">2019-04-22T23:30:26Z</dcterms:created>
  <dcterms:modified xsi:type="dcterms:W3CDTF">2019-04-23T00:58:21Z</dcterms:modified>
</cp:coreProperties>
</file>