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handoutMasterIdLst>
    <p:handoutMasterId r:id="rId27"/>
  </p:handoutMasterIdLst>
  <p:sldIdLst>
    <p:sldId id="257" r:id="rId2"/>
    <p:sldId id="258" r:id="rId3"/>
    <p:sldId id="262" r:id="rId4"/>
    <p:sldId id="263" r:id="rId5"/>
    <p:sldId id="264" r:id="rId6"/>
    <p:sldId id="385" r:id="rId7"/>
    <p:sldId id="265" r:id="rId8"/>
    <p:sldId id="266" r:id="rId9"/>
    <p:sldId id="267" r:id="rId10"/>
    <p:sldId id="268" r:id="rId11"/>
    <p:sldId id="269" r:id="rId12"/>
    <p:sldId id="384" r:id="rId13"/>
    <p:sldId id="380" r:id="rId14"/>
    <p:sldId id="346" r:id="rId15"/>
    <p:sldId id="381" r:id="rId16"/>
    <p:sldId id="382" r:id="rId17"/>
    <p:sldId id="386" r:id="rId18"/>
    <p:sldId id="387" r:id="rId19"/>
    <p:sldId id="388" r:id="rId20"/>
    <p:sldId id="389" r:id="rId21"/>
    <p:sldId id="391" r:id="rId22"/>
    <p:sldId id="392" r:id="rId23"/>
    <p:sldId id="393" r:id="rId24"/>
    <p:sldId id="390" r:id="rId25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Изменения в образовании" id="{15272249-6C49-4994-94E9-3DA258B8ADBB}">
          <p14:sldIdLst>
            <p14:sldId id="257"/>
            <p14:sldId id="258"/>
            <p14:sldId id="262"/>
            <p14:sldId id="263"/>
            <p14:sldId id="264"/>
            <p14:sldId id="385"/>
            <p14:sldId id="265"/>
            <p14:sldId id="266"/>
            <p14:sldId id="267"/>
            <p14:sldId id="268"/>
            <p14:sldId id="269"/>
            <p14:sldId id="384"/>
            <p14:sldId id="380"/>
            <p14:sldId id="346"/>
            <p14:sldId id="381"/>
            <p14:sldId id="382"/>
          </p14:sldIdLst>
        </p14:section>
        <p14:section name="Международный рынок образовательных услуг" id="{69BF5403-83C2-4897-B93C-70070313891D}">
          <p14:sldIdLst>
            <p14:sldId id="386"/>
            <p14:sldId id="387"/>
            <p14:sldId id="388"/>
            <p14:sldId id="389"/>
            <p14:sldId id="391"/>
            <p14:sldId id="392"/>
            <p14:sldId id="393"/>
            <p14:sldId id="39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E3FDE45-AF77-4B5C-9715-49D594BDF05E}"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4" autoAdjust="0"/>
    <p:restoredTop sz="94660"/>
  </p:normalViewPr>
  <p:slideViewPr>
    <p:cSldViewPr snapToGrid="0" showGuides="1">
      <p:cViewPr varScale="1">
        <p:scale>
          <a:sx n="63" d="100"/>
          <a:sy n="63" d="100"/>
        </p:scale>
        <p:origin x="293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299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6D8150B0-C35F-4E62-B122-05A7C96C5AE7}" type="datetime1">
              <a:rPr lang="ru-RU" smtClean="0"/>
              <a:t>25.04.2019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C33ADDF-418B-4AEE-81B9-E77B3218F8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89590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D15608A6-EAD2-40F7-893B-DE2E383BC1EA}" type="datetime1">
              <a:rPr lang="ru-RU" noProof="0" smtClean="0"/>
              <a:t>25.04.2019</a:t>
            </a:fld>
            <a:endParaRPr lang="ru-RU" noProof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275029A-2D1E-47A5-9598-4A9AC47B3AC1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03077041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275029A-2D1E-47A5-9598-4A9AC47B3AC1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47622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275029A-2D1E-47A5-9598-4A9AC47B3AC1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52903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275029A-2D1E-47A5-9598-4A9AC47B3AC1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24110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275029A-2D1E-47A5-9598-4A9AC47B3AC1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30919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275029A-2D1E-47A5-9598-4A9AC47B3AC1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06007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041400"/>
            <a:ext cx="9144000" cy="2387600"/>
          </a:xfrm>
        </p:spPr>
        <p:txBody>
          <a:bodyPr rtlCol="0" anchor="b"/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rtlCol="0"/>
          <a:lstStyle>
            <a:lvl1pPr marL="0" indent="0" algn="l">
              <a:buNone/>
              <a:defRPr sz="24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4E127F4-C264-4543-BD80-137291281E4F}" type="datetime1">
              <a:rPr lang="ru-RU" noProof="0" smtClean="0"/>
              <a:t>25.04.2019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62D6987-FB6D-4DB8-81B8-AD0F35E3BB5F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483261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B9C2E31-907D-4644-80F2-4DB295C0E17F}" type="datetime1">
              <a:rPr lang="ru-RU" noProof="0" smtClean="0"/>
              <a:t>25.04.2019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62D6987-FB6D-4DB8-81B8-AD0F35E3BB5F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63179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CAB43BC-686C-4CEC-9DA8-9B2BEB43AA1A}" type="datetime1">
              <a:rPr lang="ru-RU" noProof="0" smtClean="0"/>
              <a:t>25.04.2019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62D6987-FB6D-4DB8-81B8-AD0F35E3BB5F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446235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4AB3C9B-AE9B-439B-9E20-F24831A15E96}" type="datetime1">
              <a:rPr lang="ru-RU" noProof="0" smtClean="0"/>
              <a:t>25.04.2019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62D6987-FB6D-4DB8-81B8-AD0F35E3BB5F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702466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62262"/>
          </a:xfrm>
        </p:spPr>
        <p:txBody>
          <a:bodyPr rtlCol="0" anchor="b"/>
          <a:lstStyle>
            <a:lvl1pPr>
              <a:defRPr sz="60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 rtlCol="0"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4DBE9FC-B4AC-4E2B-91EA-A354D93F61B0}" type="datetime1">
              <a:rPr lang="ru-RU" noProof="0" smtClean="0"/>
              <a:t>25.04.2019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62D6987-FB6D-4DB8-81B8-AD0F35E3BB5F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233611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74750"/>
            <a:ext cx="10515600" cy="1325563"/>
          </a:xfrm>
        </p:spPr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 hasCustomPrompt="1"/>
          </p:nvPr>
        </p:nvSpPr>
        <p:spPr>
          <a:xfrm>
            <a:off x="838200" y="1835250"/>
            <a:ext cx="5181600" cy="4351338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6172200" y="1835250"/>
            <a:ext cx="5181600" cy="4351338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365975"/>
            <a:ext cx="3276600" cy="365125"/>
          </a:xfrm>
        </p:spPr>
        <p:txBody>
          <a:bodyPr rtlCol="0"/>
          <a:lstStyle/>
          <a:p>
            <a:pPr rtl="0"/>
            <a:fld id="{D8A81E54-0148-46E1-A385-A96B314ED149}" type="datetime1">
              <a:rPr lang="ru-RU" noProof="0" smtClean="0"/>
              <a:t>25.04.2019</a:t>
            </a:fld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648200" y="6365975"/>
            <a:ext cx="2895600" cy="365125"/>
          </a:xfrm>
        </p:spPr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65975"/>
            <a:ext cx="3276600" cy="365125"/>
          </a:xfrm>
        </p:spPr>
        <p:txBody>
          <a:bodyPr rtlCol="0"/>
          <a:lstStyle/>
          <a:p>
            <a:pPr rtl="0"/>
            <a:fld id="{062D6987-FB6D-4DB8-81B8-AD0F35E3BB5F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521872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274638"/>
            <a:ext cx="10515600" cy="1143000"/>
          </a:xfrm>
        </p:spPr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831850" y="1489075"/>
            <a:ext cx="5156200" cy="641350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831850" y="2193925"/>
            <a:ext cx="5156200" cy="3978275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 hasCustomPrompt="1"/>
          </p:nvPr>
        </p:nvSpPr>
        <p:spPr>
          <a:xfrm>
            <a:off x="6189663" y="1489075"/>
            <a:ext cx="5157787" cy="641350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 hasCustomPrompt="1"/>
          </p:nvPr>
        </p:nvSpPr>
        <p:spPr>
          <a:xfrm>
            <a:off x="6189663" y="2193925"/>
            <a:ext cx="5157787" cy="3978275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AA82A16-18C9-4732-B382-332A3DE30819}" type="datetime1">
              <a:rPr lang="ru-RU" noProof="0" smtClean="0"/>
              <a:t>25.04.2019</a:t>
            </a:fld>
            <a:endParaRPr lang="ru-RU" noProof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62D6987-FB6D-4DB8-81B8-AD0F35E3BB5F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100924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950E1DB-5DAB-47E7-83F0-6E088267881B}" type="datetime1">
              <a:rPr lang="ru-RU" noProof="0" smtClean="0"/>
              <a:t>25.04.2019</a:t>
            </a:fld>
            <a:endParaRPr lang="ru-RU" noProof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62D6987-FB6D-4DB8-81B8-AD0F35E3BB5F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918406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1B7FD50-AE85-4CDD-AB16-2C416C3F25D1}" type="datetime1">
              <a:rPr lang="ru-RU" noProof="0" smtClean="0"/>
              <a:t>25.04.2019</a:t>
            </a:fld>
            <a:endParaRPr lang="ru-RU" noProof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62D6987-FB6D-4DB8-81B8-AD0F35E3BB5F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497625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101850"/>
            <a:ext cx="3932237" cy="3759200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64D1ED4-4F87-478C-9B35-196DA1DDA9C6}" type="datetime1">
              <a:rPr lang="ru-RU" noProof="0" smtClean="0"/>
              <a:t>25.04.2019</a:t>
            </a:fld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62D6987-FB6D-4DB8-81B8-AD0F35E3BB5F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943659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 hasCustomPrompt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101850"/>
            <a:ext cx="3932237" cy="3759200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0A1652B-2F39-4CD7-8505-DDFED18FA6B4}" type="datetime1">
              <a:rPr lang="ru-RU" noProof="0" smtClean="0"/>
              <a:t>25.04.2019</a:t>
            </a:fld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62D6987-FB6D-4DB8-81B8-AD0F35E3BB5F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522290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8675DEDD-3455-4CE7-8CE4-563838EEED28}" type="datetime1">
              <a:rPr lang="ru-RU" noProof="0" smtClean="0"/>
              <a:t>25.04.2019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62D6987-FB6D-4DB8-81B8-AD0F35E3BB5F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981562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r>
              <a:rPr lang="ru-RU" sz="4000" b="1" dirty="0"/>
              <a:t>Экспорт образовательных услуг в вузах Российской Федерации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rtl="0"/>
            <a:endParaRPr lang="ru-RU" dirty="0"/>
          </a:p>
          <a:p>
            <a:pPr rtl="0"/>
            <a:endParaRPr lang="ru-RU" dirty="0"/>
          </a:p>
          <a:p>
            <a:r>
              <a:rPr lang="ru-RU" dirty="0"/>
              <a:t>Бишкек - 2019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61361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E57C19-4851-4012-B4EB-7A4925ED6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C00000"/>
                </a:solidFill>
              </a:rPr>
              <a:t>Промышленная революция и появление новых профессий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ED9825A-FD3A-44E8-95C1-C328E4A07B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Массовый переход к «безлюдной экономике», когда большинство операций переходит к компьютерам и машинам:</a:t>
            </a:r>
          </a:p>
          <a:p>
            <a:pPr lvl="1"/>
            <a:r>
              <a:rPr lang="ru-RU" dirty="0"/>
              <a:t>Автомобили без водителей,</a:t>
            </a:r>
          </a:p>
          <a:p>
            <a:pPr lvl="1"/>
            <a:r>
              <a:rPr lang="ru-RU" dirty="0"/>
              <a:t>Кассы без кассиров,</a:t>
            </a:r>
          </a:p>
          <a:p>
            <a:pPr lvl="1"/>
            <a:r>
              <a:rPr lang="ru-RU" dirty="0"/>
              <a:t>Автоматические операции в банках, </a:t>
            </a:r>
          </a:p>
          <a:p>
            <a:pPr lvl="1"/>
            <a:r>
              <a:rPr lang="ru-RU" dirty="0"/>
              <a:t>Искусственный интеллект и т.п.</a:t>
            </a:r>
          </a:p>
          <a:p>
            <a:pPr marL="457200" lvl="1" indent="0">
              <a:buNone/>
            </a:pPr>
            <a:endParaRPr lang="ru-RU" dirty="0"/>
          </a:p>
          <a:p>
            <a:r>
              <a:rPr lang="ru-RU" dirty="0"/>
              <a:t>Перестройка образования на быстрое обучение.</a:t>
            </a:r>
          </a:p>
        </p:txBody>
      </p:sp>
    </p:spTree>
    <p:extLst>
      <p:ext uri="{BB962C8B-B14F-4D97-AF65-F5344CB8AC3E}">
        <p14:creationId xmlns:p14="http://schemas.microsoft.com/office/powerpoint/2010/main" val="10547798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05F25F-9EE6-4632-B7A7-B36B32360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C00000"/>
                </a:solidFill>
              </a:rPr>
              <a:t>Изменение человека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9C3C466-61F0-4A25-98C4-A4F6EFFED2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Продолжительность жизни будет увеличиваться.</a:t>
            </a:r>
          </a:p>
          <a:p>
            <a:r>
              <a:rPr lang="ru-RU" dirty="0"/>
              <a:t>Нужны новые форматы обучения для людей 30—55 и 55+ лет, которые учитывали бы их стиль жизни и мотивации.</a:t>
            </a:r>
          </a:p>
          <a:p>
            <a:r>
              <a:rPr lang="ru-RU" dirty="0"/>
              <a:t>Возрастает потребность в мобильных бизнес-школах, корпоративных учебных центрах, «серебряных» университетах.</a:t>
            </a:r>
          </a:p>
          <a:p>
            <a:r>
              <a:rPr lang="ru-RU" dirty="0"/>
              <a:t>Использование концепции непрерывного образования.</a:t>
            </a:r>
          </a:p>
        </p:txBody>
      </p:sp>
    </p:spTree>
    <p:extLst>
      <p:ext uri="{BB962C8B-B14F-4D97-AF65-F5344CB8AC3E}">
        <p14:creationId xmlns:p14="http://schemas.microsoft.com/office/powerpoint/2010/main" val="27461608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D2DE34-1E13-49E4-9EB7-E30C216D4B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Цифровое поколение</a:t>
            </a:r>
          </a:p>
        </p:txBody>
      </p:sp>
      <p:pic>
        <p:nvPicPr>
          <p:cNvPr id="5" name="Объект 4" descr="Изображение выглядит как человек&#10;&#10;Описание создано автоматически">
            <a:extLst>
              <a:ext uri="{FF2B5EF4-FFF2-40B4-BE49-F238E27FC236}">
                <a16:creationId xmlns:a16="http://schemas.microsoft.com/office/drawing/2014/main" id="{4A3E4049-1102-4976-AC41-04DF380864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672" y="1342089"/>
            <a:ext cx="5904656" cy="5130656"/>
          </a:xfrm>
        </p:spPr>
      </p:pic>
    </p:spTree>
    <p:extLst>
      <p:ext uri="{BB962C8B-B14F-4D97-AF65-F5344CB8AC3E}">
        <p14:creationId xmlns:p14="http://schemas.microsoft.com/office/powerpoint/2010/main" val="26738974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52709B-C5BE-4AB8-B19B-360E8DB4C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3512" y="381001"/>
            <a:ext cx="6907088" cy="563563"/>
          </a:xfrm>
        </p:spPr>
        <p:txBody>
          <a:bodyPr>
            <a:normAutofit fontScale="90000"/>
          </a:bodyPr>
          <a:lstStyle/>
          <a:p>
            <a:r>
              <a:rPr lang="ru-RU" dirty="0" err="1"/>
              <a:t>Чипирование</a:t>
            </a:r>
            <a:r>
              <a:rPr lang="ru-RU" dirty="0"/>
              <a:t> людей и животных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C53248D8-ADE7-4EC6-93F4-08E1973BB8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27648" y="1544245"/>
            <a:ext cx="6445236" cy="479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5987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75B46D-A506-4C08-873C-E476AC716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Игла для внедрения чипов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5978B4AC-6B43-49ED-A61D-E7AD443AF6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79576" y="1700809"/>
            <a:ext cx="7852772" cy="4337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9651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B08E89-90B5-451E-BAED-850B1BBB2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Размер стандартного чипа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474067CC-E23C-4AFB-ADA6-7FE2949EA3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61322" y="1706975"/>
            <a:ext cx="8139134" cy="4170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5652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24B54E-6E03-442B-961B-B4D324D66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Мерцающие чипы – дань моде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9FF3BDBB-0EFA-4EF2-8ECD-520669B1C0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95600" y="1700809"/>
            <a:ext cx="7344816" cy="4229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2091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A497C3-0D7B-4D9E-A503-E36AEFE55D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0000"/>
                </a:solidFill>
              </a:rPr>
              <a:t>Средняя годовая стоимость обучения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0C7B75B-CB25-4891-8E8B-E10D64453B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США – 20 500 долларов в год,</a:t>
            </a:r>
          </a:p>
          <a:p>
            <a:r>
              <a:rPr lang="ru-RU" dirty="0"/>
              <a:t>Швейцария – 18 450 долларов в год.</a:t>
            </a:r>
          </a:p>
          <a:p>
            <a:r>
              <a:rPr lang="ru-RU" dirty="0"/>
              <a:t>Германия – 10 890 долларов в год,</a:t>
            </a:r>
          </a:p>
          <a:p>
            <a:r>
              <a:rPr lang="ru-RU" dirty="0"/>
              <a:t>Великобритания – 9 650 долларов в год,</a:t>
            </a:r>
          </a:p>
          <a:p>
            <a:r>
              <a:rPr lang="ru-RU" dirty="0"/>
              <a:t>Франция – 8 400 долларов в год,</a:t>
            </a:r>
          </a:p>
          <a:p>
            <a:r>
              <a:rPr lang="ru-RU" dirty="0"/>
              <a:t>Италия – 8 100 долларов в год,</a:t>
            </a:r>
          </a:p>
          <a:p>
            <a:r>
              <a:rPr lang="ru-RU" dirty="0"/>
              <a:t>Австралия – 10 000 долларов в год</a:t>
            </a:r>
          </a:p>
        </p:txBody>
      </p:sp>
    </p:spTree>
    <p:extLst>
      <p:ext uri="{BB962C8B-B14F-4D97-AF65-F5344CB8AC3E}">
        <p14:creationId xmlns:p14="http://schemas.microsoft.com/office/powerpoint/2010/main" val="5476480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B1109E-1887-4BDB-967F-79D60A1BB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На адаптацию иностранцев влияют: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B5581D5-02BC-472C-895C-72F9DF4E75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ru-RU" dirty="0"/>
          </a:p>
          <a:p>
            <a:pPr lvl="0"/>
            <a:r>
              <a:rPr lang="ru-RU" dirty="0"/>
              <a:t>Проживание в интернациональных общежитиях.</a:t>
            </a:r>
          </a:p>
          <a:p>
            <a:pPr lvl="0"/>
            <a:r>
              <a:rPr lang="ru-RU" dirty="0"/>
              <a:t>Климат.</a:t>
            </a:r>
          </a:p>
          <a:p>
            <a:pPr lvl="0"/>
            <a:r>
              <a:rPr lang="ru-RU" dirty="0"/>
              <a:t>Личностно-психологические отношения.</a:t>
            </a:r>
          </a:p>
          <a:p>
            <a:pPr lvl="0"/>
            <a:r>
              <a:rPr lang="ru-RU" dirty="0"/>
              <a:t>Педагогическая система.</a:t>
            </a:r>
          </a:p>
          <a:p>
            <a:pPr lvl="0"/>
            <a:r>
              <a:rPr lang="ru-RU" dirty="0"/>
              <a:t>Быт.</a:t>
            </a:r>
          </a:p>
          <a:p>
            <a:pPr lvl="0"/>
            <a:r>
              <a:rPr lang="ru-RU" dirty="0"/>
              <a:t>Межличностное общение.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98736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4DC33A-BC4F-4194-8C89-C842463DC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Проблемы иностранных студентов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E196AF0A-07EF-4687-9D3A-76F9676BBC2B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656" y="2065646"/>
            <a:ext cx="9241536" cy="4603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0996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ru-RU" dirty="0">
                <a:solidFill>
                  <a:srgbClr val="C00000"/>
                </a:solidFill>
              </a:rPr>
              <a:t>Предпосылки глобальных изменений в образовании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endParaRPr lang="ru-RU" dirty="0"/>
          </a:p>
          <a:p>
            <a:pPr lvl="0" rtl="0"/>
            <a:r>
              <a:rPr lang="ru-RU" dirty="0"/>
              <a:t>Война за таланты</a:t>
            </a:r>
          </a:p>
          <a:p>
            <a:pPr lvl="0" rtl="0"/>
            <a:endParaRPr lang="ru-RU" dirty="0"/>
          </a:p>
          <a:p>
            <a:pPr lvl="0" rtl="0"/>
            <a:r>
              <a:rPr lang="ru-RU" dirty="0"/>
              <a:t>Доступность образования</a:t>
            </a:r>
          </a:p>
          <a:p>
            <a:pPr marL="0" lvl="0" indent="0" rtl="0">
              <a:buNone/>
            </a:pPr>
            <a:endParaRPr lang="ru-RU" dirty="0"/>
          </a:p>
          <a:p>
            <a:pPr lvl="0" rtl="0"/>
            <a:r>
              <a:rPr lang="ru-RU" dirty="0"/>
              <a:t>Образование для учащихся «серебряного возраста»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24163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038DCE-1575-430B-B1CF-4E99603DB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0000"/>
                </a:solidFill>
              </a:rPr>
              <a:t>Топ-регионов РФ по числу </a:t>
            </a:r>
            <a:r>
              <a:rPr lang="ru-RU" dirty="0" err="1">
                <a:solidFill>
                  <a:srgbClr val="FF0000"/>
                </a:solidFill>
              </a:rPr>
              <a:t>ин.студентов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F0E583C2-D668-4513-A0E9-BC23D570C774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5648" y="1825624"/>
            <a:ext cx="8510016" cy="4794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676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DE60DF-B9E1-46C7-8B4D-EED4E284A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0000"/>
                </a:solidFill>
              </a:rPr>
              <a:t>Топ специальностей вузов РФ среди иностранных студентов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180D6BC-3DD7-4C2F-87B0-DD7EC4CEEA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  <a:p>
            <a:r>
              <a:rPr lang="ru-RU" dirty="0"/>
              <a:t>Русский язык – 11,8 %</a:t>
            </a:r>
          </a:p>
          <a:p>
            <a:r>
              <a:rPr lang="ru-RU" dirty="0"/>
              <a:t>Гуманитарно-социальные специальности – 12,2 %</a:t>
            </a:r>
          </a:p>
          <a:p>
            <a:r>
              <a:rPr lang="ru-RU" dirty="0"/>
              <a:t>Экономика и управление – 16 %</a:t>
            </a:r>
          </a:p>
          <a:p>
            <a:r>
              <a:rPr lang="ru-RU" dirty="0"/>
              <a:t>Медицина – 17 %</a:t>
            </a:r>
          </a:p>
          <a:p>
            <a:r>
              <a:rPr lang="ru-RU" dirty="0"/>
              <a:t>Технические специальности – 22 %</a:t>
            </a:r>
          </a:p>
        </p:txBody>
      </p:sp>
    </p:spTree>
    <p:extLst>
      <p:ext uri="{BB962C8B-B14F-4D97-AF65-F5344CB8AC3E}">
        <p14:creationId xmlns:p14="http://schemas.microsoft.com/office/powerpoint/2010/main" val="24273042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FDEED5-6217-490B-8FC6-4A025E936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0000"/>
                </a:solidFill>
              </a:rPr>
              <a:t>Упрощение правил пребывания в РФ для студентов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595D68D-D3C6-47E1-89F9-DFF8A40067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Изменения в </a:t>
            </a:r>
            <a:r>
              <a:rPr lang="ru-RU" dirty="0">
                <a:solidFill>
                  <a:srgbClr val="FF0000"/>
                </a:solidFill>
              </a:rPr>
              <a:t>Федеральном законе «О правовом положении иностранных граждан в РФ»:</a:t>
            </a:r>
          </a:p>
          <a:p>
            <a:pPr marL="0" indent="0">
              <a:buNone/>
            </a:pPr>
            <a:r>
              <a:rPr lang="ru-RU" dirty="0"/>
              <a:t>     </a:t>
            </a:r>
          </a:p>
          <a:p>
            <a:pPr marL="0" indent="0">
              <a:buNone/>
            </a:pPr>
            <a:r>
              <a:rPr lang="ru-RU" dirty="0"/>
              <a:t> - выпускник подготовительного факультета может выбирать между разными университетами для продолжения обучения.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- продление сроков временного пребывания иностранных студентов на территории РФ</a:t>
            </a:r>
          </a:p>
        </p:txBody>
      </p:sp>
    </p:spTree>
    <p:extLst>
      <p:ext uri="{BB962C8B-B14F-4D97-AF65-F5344CB8AC3E}">
        <p14:creationId xmlns:p14="http://schemas.microsoft.com/office/powerpoint/2010/main" val="6978978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290422-96A4-494F-B666-7C792485D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Программа «Экспорт образования»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D3ABFF8-C887-46D0-AD77-EDA90A8023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  <a:p>
            <a:r>
              <a:rPr lang="ru-RU" dirty="0"/>
              <a:t>Увеличение количества иностранных студентов до 2025 года более чем в 3 раза,</a:t>
            </a:r>
          </a:p>
          <a:p>
            <a:r>
              <a:rPr lang="ru-RU" dirty="0"/>
              <a:t>Увеличение обучающихся онлайн: до 3,5 миллионов слушателей.</a:t>
            </a:r>
          </a:p>
        </p:txBody>
      </p:sp>
    </p:spTree>
    <p:extLst>
      <p:ext uri="{BB962C8B-B14F-4D97-AF65-F5344CB8AC3E}">
        <p14:creationId xmlns:p14="http://schemas.microsoft.com/office/powerpoint/2010/main" val="21210553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DA6247-FE14-4228-B81E-5B113D8AA1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Спасибо за внимание!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ED245E9-287E-47F4-88D8-D3F8183220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b="1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en-US" b="1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ru-RU" b="1">
                <a:solidFill>
                  <a:srgbClr val="0070C0"/>
                </a:solidFill>
              </a:rPr>
              <a:t>Андрей </a:t>
            </a:r>
            <a:r>
              <a:rPr lang="ru-RU" b="1" dirty="0">
                <a:solidFill>
                  <a:srgbClr val="0070C0"/>
                </a:solidFill>
              </a:rPr>
              <a:t>Владимирович Зыбкин</a:t>
            </a:r>
          </a:p>
          <a:p>
            <a:pPr algn="ctr"/>
            <a:endParaRPr lang="ru-RU" b="1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en-US" b="1" dirty="0">
                <a:solidFill>
                  <a:srgbClr val="0070C0"/>
                </a:solidFill>
              </a:rPr>
              <a:t>zav1963@gmail.com</a:t>
            </a:r>
            <a:endParaRPr lang="ru-RU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8488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ru-RU" dirty="0">
                <a:solidFill>
                  <a:srgbClr val="C00000"/>
                </a:solidFill>
              </a:rPr>
              <a:t>Война за таланты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endParaRPr lang="ru-RU" dirty="0"/>
          </a:p>
          <a:p>
            <a:pPr lvl="0" rtl="0"/>
            <a:r>
              <a:rPr lang="ru-RU" dirty="0"/>
              <a:t>Привлечение международных студентов</a:t>
            </a:r>
          </a:p>
          <a:p>
            <a:pPr marL="0" lvl="0" indent="0" rtl="0">
              <a:buNone/>
            </a:pPr>
            <a:endParaRPr lang="ru-RU" dirty="0"/>
          </a:p>
          <a:p>
            <a:pPr lvl="0" rtl="0"/>
            <a:r>
              <a:rPr lang="ru-RU" dirty="0"/>
              <a:t>Стремительная дифференциация образовательных учреждений:</a:t>
            </a:r>
          </a:p>
          <a:p>
            <a:pPr lvl="1"/>
            <a:r>
              <a:rPr lang="ru-RU" dirty="0"/>
              <a:t>Международные рейтинги университетов </a:t>
            </a:r>
            <a:r>
              <a:rPr lang="ru-RU" i="1" dirty="0"/>
              <a:t>(ARWU, QS, THE)</a:t>
            </a:r>
            <a:r>
              <a:rPr lang="ru-RU" b="1" i="1" dirty="0"/>
              <a:t> </a:t>
            </a:r>
          </a:p>
          <a:p>
            <a:pPr lvl="1"/>
            <a:r>
              <a:rPr lang="ru-RU" dirty="0">
                <a:solidFill>
                  <a:srgbClr val="FF0000"/>
                </a:solidFill>
              </a:rPr>
              <a:t>Глобальная конкуренция</a:t>
            </a:r>
          </a:p>
          <a:p>
            <a:pPr marL="0" lvl="0" indent="0" rtl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72736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ru-RU" dirty="0">
                <a:solidFill>
                  <a:srgbClr val="C00000"/>
                </a:solidFill>
              </a:rPr>
              <a:t>Доступность  высшего образования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endParaRPr lang="ru-RU" dirty="0"/>
          </a:p>
          <a:p>
            <a:pPr lvl="0" rtl="0"/>
            <a:r>
              <a:rPr lang="ru-RU" dirty="0"/>
              <a:t>Процент людей, охваченных высшим образованием в мире, приближается к 50%.</a:t>
            </a:r>
          </a:p>
          <a:p>
            <a:pPr lvl="0" rtl="0"/>
            <a:endParaRPr lang="ru-RU" dirty="0"/>
          </a:p>
          <a:p>
            <a:pPr lvl="0" rtl="0"/>
            <a:r>
              <a:rPr lang="ru-RU" u="sng" dirty="0"/>
              <a:t>Плюсы: </a:t>
            </a:r>
            <a:r>
              <a:rPr lang="ru-RU" dirty="0"/>
              <a:t>высшее образование стало массовым, а не уделом элиты.</a:t>
            </a:r>
          </a:p>
          <a:p>
            <a:pPr lvl="0" rtl="0"/>
            <a:r>
              <a:rPr lang="ru-RU" u="sng" dirty="0"/>
              <a:t>Минусы: </a:t>
            </a:r>
            <a:r>
              <a:rPr lang="ru-RU" dirty="0"/>
              <a:t>высшее образование «потеряло лицо».</a:t>
            </a:r>
          </a:p>
          <a:p>
            <a:pPr marL="0" lvl="0" indent="0" rtl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27446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lvl="0"/>
            <a:r>
              <a:rPr lang="ru-RU" dirty="0">
                <a:solidFill>
                  <a:srgbClr val="C00000"/>
                </a:solidFill>
              </a:rPr>
              <a:t>Образование для «серебряного возраста»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endParaRPr lang="ru-RU" dirty="0"/>
          </a:p>
          <a:p>
            <a:r>
              <a:rPr lang="ru-RU" dirty="0"/>
              <a:t>Значительное увеличение числа людей в работоспособном, а также пенсионном возрасте — в совокупности это более 1 млрд. человек. 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Это новый ресурс развития образования на планете. Фокус образования неизбежно будет </a:t>
            </a:r>
            <a:r>
              <a:rPr lang="ru-RU" dirty="0">
                <a:solidFill>
                  <a:srgbClr val="FF0000"/>
                </a:solidFill>
              </a:rPr>
              <a:t>смещаться в сторону более зрелой аудитории. </a:t>
            </a:r>
          </a:p>
        </p:txBody>
      </p:sp>
    </p:spTree>
    <p:extLst>
      <p:ext uri="{BB962C8B-B14F-4D97-AF65-F5344CB8AC3E}">
        <p14:creationId xmlns:p14="http://schemas.microsoft.com/office/powerpoint/2010/main" val="3134486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9C5769-1A0A-4E77-A628-70C371B72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Для передовых систем характерно</a:t>
            </a:r>
            <a:r>
              <a:rPr lang="ru-RU" dirty="0"/>
              <a:t>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2FC6712-7542-4DD0-A453-90D0A4DF30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ru-RU" dirty="0"/>
              <a:t>наличие </a:t>
            </a:r>
            <a:r>
              <a:rPr lang="ru-RU" b="1" dirty="0"/>
              <a:t>современной электроники</a:t>
            </a:r>
            <a:r>
              <a:rPr lang="ru-RU" dirty="0"/>
              <a:t> в классах, общежитиях, библиотеках, научных лабораториях и аудиториях для занятий. </a:t>
            </a:r>
          </a:p>
          <a:p>
            <a:pPr lvl="0"/>
            <a:r>
              <a:rPr lang="ru-RU" dirty="0"/>
              <a:t>учебные планы основываются не только на учебниках, но и на самой </a:t>
            </a:r>
            <a:r>
              <a:rPr lang="ru-RU" b="1" dirty="0"/>
              <a:t>свежей периодике</a:t>
            </a:r>
            <a:r>
              <a:rPr lang="ru-RU" dirty="0"/>
              <a:t>, информации из печатных и электронных источников. </a:t>
            </a:r>
          </a:p>
          <a:p>
            <a:pPr lvl="0"/>
            <a:r>
              <a:rPr lang="ru-RU" dirty="0"/>
              <a:t>студенты имеют </a:t>
            </a:r>
            <a:r>
              <a:rPr lang="ru-RU" b="1" dirty="0"/>
              <a:t>доступ к учебной информации</a:t>
            </a:r>
            <a:r>
              <a:rPr lang="ru-RU" dirty="0"/>
              <a:t> везде, где бы они ни жили и куда бы ни ездили. </a:t>
            </a:r>
          </a:p>
          <a:p>
            <a:pPr lvl="0"/>
            <a:r>
              <a:rPr lang="ru-RU" b="1" dirty="0"/>
              <a:t>смена стиля преподавания</a:t>
            </a:r>
            <a:r>
              <a:rPr lang="ru-RU" dirty="0"/>
              <a:t>. Занятия больше не сводятся к предоставлению студентам информации; вместо этого на них делается </a:t>
            </a:r>
            <a:r>
              <a:rPr lang="ru-RU" b="1" dirty="0"/>
              <a:t>акцент на анализе информации, усвоенной студентами самостоятельно</a:t>
            </a:r>
            <a:r>
              <a:rPr lang="ru-RU" dirty="0"/>
              <a:t>. </a:t>
            </a:r>
          </a:p>
          <a:p>
            <a:r>
              <a:rPr lang="ru-RU" b="1" i="1" dirty="0"/>
              <a:t>смена облика академической библиотеки. </a:t>
            </a:r>
          </a:p>
          <a:p>
            <a:r>
              <a:rPr lang="ru-RU" b="1" dirty="0"/>
              <a:t>скорость доступа </a:t>
            </a:r>
            <a:r>
              <a:rPr lang="ru-RU" dirty="0"/>
              <a:t>к информации.</a:t>
            </a:r>
          </a:p>
        </p:txBody>
      </p:sp>
    </p:spTree>
    <p:extLst>
      <p:ext uri="{BB962C8B-B14F-4D97-AF65-F5344CB8AC3E}">
        <p14:creationId xmlns:p14="http://schemas.microsoft.com/office/powerpoint/2010/main" val="17723220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745AAE-613E-4D6E-9EF7-F0398B378C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C00000"/>
                </a:solidFill>
              </a:rPr>
              <a:t>Ключевые тренды образования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67807A0-E0D2-4560-ACA8-9337C23C79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цифровая революция (в ближайшие 0—5 лет),</a:t>
            </a:r>
          </a:p>
          <a:p>
            <a:pPr marL="0" lvl="0" indent="0">
              <a:buNone/>
            </a:pPr>
            <a:r>
              <a:rPr lang="ru-RU" dirty="0"/>
              <a:t> </a:t>
            </a:r>
          </a:p>
          <a:p>
            <a:pPr lvl="0"/>
            <a:r>
              <a:rPr lang="ru-RU" dirty="0"/>
              <a:t>бум образовательных стартапов (5—10 лет), </a:t>
            </a:r>
          </a:p>
          <a:p>
            <a:pPr marL="0" lvl="0" indent="0">
              <a:buNone/>
            </a:pPr>
            <a:endParaRPr lang="ru-RU" dirty="0"/>
          </a:p>
          <a:p>
            <a:pPr lvl="0"/>
            <a:r>
              <a:rPr lang="ru-RU" dirty="0"/>
              <a:t>промышленная революция и появление новых профессий (10—15 лет), </a:t>
            </a:r>
          </a:p>
          <a:p>
            <a:pPr marL="0" lvl="0" indent="0">
              <a:buNone/>
            </a:pPr>
            <a:endParaRPr lang="ru-RU" dirty="0"/>
          </a:p>
          <a:p>
            <a:pPr lvl="0"/>
            <a:r>
              <a:rPr lang="ru-RU" dirty="0"/>
              <a:t>изменение самого человека (15 и более лет).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48374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C7ABD0-53D8-4F1E-AF49-3A4E9EA68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C00000"/>
                </a:solidFill>
              </a:rPr>
              <a:t>Цифровая революция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3F8A40A-C010-4464-9770-A92129062B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Ежегодный прирост рынка онлайн-образования составляет 27%, традиционного — 5%. </a:t>
            </a:r>
          </a:p>
          <a:p>
            <a:endParaRPr lang="ru-RU" dirty="0"/>
          </a:p>
          <a:p>
            <a:r>
              <a:rPr lang="ru-RU" dirty="0"/>
              <a:t>Обучение через различные онлайн-платформы (</a:t>
            </a:r>
            <a:r>
              <a:rPr lang="ru-RU" dirty="0" err="1"/>
              <a:t>EdX</a:t>
            </a:r>
            <a:r>
              <a:rPr lang="ru-RU" dirty="0"/>
              <a:t>, </a:t>
            </a:r>
            <a:r>
              <a:rPr lang="ru-RU" dirty="0" err="1"/>
              <a:t>Coursera</a:t>
            </a:r>
            <a:r>
              <a:rPr lang="ru-RU" dirty="0"/>
              <a:t>, </a:t>
            </a:r>
            <a:r>
              <a:rPr lang="ru-RU" dirty="0" err="1"/>
              <a:t>Udacity</a:t>
            </a:r>
            <a:r>
              <a:rPr lang="ru-RU" dirty="0"/>
              <a:t> и др.).   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48428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8EBEA0-EED4-45F8-AA72-B37F9A1DD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C00000"/>
                </a:solidFill>
              </a:rPr>
              <a:t>Бум образовательных стартапов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3476E2A-2A72-4034-B660-5CF1D148FE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Постоянный рост вложений бизнеса и государства в образовательные стартапы.</a:t>
            </a:r>
          </a:p>
          <a:p>
            <a:endParaRPr lang="ru-RU" dirty="0"/>
          </a:p>
          <a:p>
            <a:r>
              <a:rPr lang="ru-RU" dirty="0"/>
              <a:t>Переход многих смежных ресурсов на образование в качестве дополнительных опций. </a:t>
            </a:r>
          </a:p>
          <a:p>
            <a:endParaRPr lang="ru-RU" dirty="0"/>
          </a:p>
          <a:p>
            <a:r>
              <a:rPr lang="ru-RU" dirty="0"/>
              <a:t>Бум онлайн-школ разных форматов.</a:t>
            </a:r>
          </a:p>
        </p:txBody>
      </p:sp>
    </p:spTree>
    <p:extLst>
      <p:ext uri="{BB962C8B-B14F-4D97-AF65-F5344CB8AC3E}">
        <p14:creationId xmlns:p14="http://schemas.microsoft.com/office/powerpoint/2010/main" val="1600169692"/>
      </p:ext>
    </p:extLst>
  </p:cSld>
  <p:clrMapOvr>
    <a:masterClrMapping/>
  </p:clrMapOvr>
</p:sld>
</file>

<file path=ppt/theme/theme1.xml><?xml version="1.0" encoding="utf-8"?>
<a:theme xmlns:a="http://schemas.openxmlformats.org/drawingml/2006/main" name="Шаблон с абстрактным меланхоличным оформлением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26713845_TF03460530" id="{15CAD117-A89C-408F-9ED5-932228B4E8EE}" vid="{8CE20380-6C5F-47FD-9E12-3AFDC80F9C2C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Слайды с абстрактным меланхоличным оформлением</Template>
  <TotalTime>162</TotalTime>
  <Words>620</Words>
  <Application>Microsoft Office PowerPoint</Application>
  <PresentationFormat>Широкоэкранный</PresentationFormat>
  <Paragraphs>119</Paragraphs>
  <Slides>24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8" baseType="lpstr">
      <vt:lpstr>Arial</vt:lpstr>
      <vt:lpstr>Calibri</vt:lpstr>
      <vt:lpstr>Century Gothic</vt:lpstr>
      <vt:lpstr>Шаблон с абстрактным меланхоличным оформлением</vt:lpstr>
      <vt:lpstr>Экспорт образовательных услуг в вузах Российской Федерации</vt:lpstr>
      <vt:lpstr>Предпосылки глобальных изменений в образовании</vt:lpstr>
      <vt:lpstr>Война за таланты</vt:lpstr>
      <vt:lpstr>Доступность  высшего образования</vt:lpstr>
      <vt:lpstr>Образование для «серебряного возраста»</vt:lpstr>
      <vt:lpstr>Для передовых систем характерно:</vt:lpstr>
      <vt:lpstr>Ключевые тренды образования</vt:lpstr>
      <vt:lpstr>Цифровая революция</vt:lpstr>
      <vt:lpstr>Бум образовательных стартапов</vt:lpstr>
      <vt:lpstr>Промышленная революция и появление новых профессий</vt:lpstr>
      <vt:lpstr>Изменение человека</vt:lpstr>
      <vt:lpstr>Цифровое поколение</vt:lpstr>
      <vt:lpstr>Чипирование людей и животных</vt:lpstr>
      <vt:lpstr>Игла для внедрения чипов</vt:lpstr>
      <vt:lpstr>Размер стандартного чипа</vt:lpstr>
      <vt:lpstr>Мерцающие чипы – дань моде</vt:lpstr>
      <vt:lpstr>Средняя годовая стоимость обучения</vt:lpstr>
      <vt:lpstr>На адаптацию иностранцев влияют:</vt:lpstr>
      <vt:lpstr>Проблемы иностранных студентов</vt:lpstr>
      <vt:lpstr>Топ-регионов РФ по числу ин.студентов</vt:lpstr>
      <vt:lpstr>Топ специальностей вузов РФ среди иностранных студентов</vt:lpstr>
      <vt:lpstr>Упрощение правил пребывания в РФ для студентов</vt:lpstr>
      <vt:lpstr>Программа «Экспорт образования»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Макет заголовка</dc:title>
  <dc:creator>Андрей Зыбкин</dc:creator>
  <cp:lastModifiedBy>Andrey Zybkin</cp:lastModifiedBy>
  <cp:revision>10</cp:revision>
  <dcterms:created xsi:type="dcterms:W3CDTF">2019-04-16T09:22:21Z</dcterms:created>
  <dcterms:modified xsi:type="dcterms:W3CDTF">2019-04-25T17:28:03Z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74064600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