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5" r:id="rId11"/>
    <p:sldId id="264" r:id="rId12"/>
    <p:sldId id="265" r:id="rId13"/>
    <p:sldId id="272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796B-845C-4F55-B114-CEC7DA4B55E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3924-0C4F-4024-85A5-6E0EFF049E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3"/>
            <a:ext cx="7672414" cy="238602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Евразийский </a:t>
            </a:r>
            <a:r>
              <a:rPr lang="ru-RU" sz="3600" b="1" dirty="0"/>
              <a:t>экономический союз и новые требования к системе среднего профессионального 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Проф. КТУ </a:t>
            </a:r>
            <a:r>
              <a:rPr lang="ru-RU" sz="2400" b="1" dirty="0" err="1" smtClean="0">
                <a:solidFill>
                  <a:schemeClr val="tx1"/>
                </a:solidFill>
              </a:rPr>
              <a:t>Манас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Джапарова </a:t>
            </a:r>
            <a:r>
              <a:rPr lang="ru-RU" sz="2400" b="1" dirty="0" err="1" smtClean="0">
                <a:solidFill>
                  <a:schemeClr val="tx1"/>
                </a:solidFill>
              </a:rPr>
              <a:t>Дамира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/>
          <a:lstStyle/>
          <a:p>
            <a:r>
              <a:rPr lang="tr-TR" b="1" dirty="0" smtClean="0"/>
              <a:t>Повышенный спрос на СПУЗы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В Кыргызстане </a:t>
            </a:r>
            <a:r>
              <a:rPr lang="ru-RU" dirty="0" smtClean="0"/>
              <a:t>за последнее время значительно выросло </a:t>
            </a:r>
            <a:r>
              <a:rPr lang="tr-TR" dirty="0" smtClean="0"/>
              <a:t>количеств</a:t>
            </a:r>
            <a:r>
              <a:rPr lang="ru-RU" dirty="0" smtClean="0"/>
              <a:t>о </a:t>
            </a:r>
            <a:r>
              <a:rPr lang="ru-RU" dirty="0" err="1" smtClean="0"/>
              <a:t>СПУЗов</a:t>
            </a:r>
            <a:r>
              <a:rPr lang="tr-TR" dirty="0" smtClean="0"/>
              <a:t>, функционирующих при ВУЗах. </a:t>
            </a:r>
            <a:endParaRPr lang="en-US" dirty="0" smtClean="0"/>
          </a:p>
          <a:p>
            <a:r>
              <a:rPr lang="tr-TR" dirty="0" smtClean="0"/>
              <a:t>Повышенный спрос на СПУЗы</a:t>
            </a:r>
            <a:r>
              <a:rPr lang="ru-RU" dirty="0" smtClean="0"/>
              <a:t>, главным образом,</a:t>
            </a:r>
            <a:r>
              <a:rPr lang="tr-TR" dirty="0" smtClean="0"/>
              <a:t> о</a:t>
            </a:r>
            <a:r>
              <a:rPr lang="ru-RU" dirty="0" err="1" smtClean="0"/>
              <a:t>бъясняется</a:t>
            </a:r>
            <a:r>
              <a:rPr lang="ru-RU" dirty="0" smtClean="0"/>
              <a:t> наличием на рынке труда потребности в выпускниках </a:t>
            </a:r>
            <a:r>
              <a:rPr lang="ru-RU" dirty="0" err="1" smtClean="0"/>
              <a:t>СПУЗов</a:t>
            </a:r>
            <a:r>
              <a:rPr lang="ru-RU" dirty="0" smtClean="0"/>
              <a:t> и </a:t>
            </a:r>
            <a:r>
              <a:rPr lang="tr-TR" dirty="0" smtClean="0"/>
              <a:t>возможностью </a:t>
            </a:r>
            <a:r>
              <a:rPr lang="ru-RU" dirty="0" smtClean="0"/>
              <a:t>для выпускника </a:t>
            </a:r>
            <a:r>
              <a:rPr lang="ru-RU" dirty="0" err="1" smtClean="0"/>
              <a:t>СПУЗа</a:t>
            </a:r>
            <a:r>
              <a:rPr lang="ru-RU" dirty="0" smtClean="0"/>
              <a:t> </a:t>
            </a:r>
            <a:r>
              <a:rPr lang="tr-TR" b="1" dirty="0" smtClean="0"/>
              <a:t>продолж</a:t>
            </a:r>
            <a:r>
              <a:rPr lang="ru-RU" b="1" dirty="0" err="1" smtClean="0"/>
              <a:t>ить</a:t>
            </a:r>
            <a:r>
              <a:rPr lang="tr-TR" b="1" dirty="0" smtClean="0"/>
              <a:t> обучени</a:t>
            </a:r>
            <a:r>
              <a:rPr lang="ru-RU" b="1" dirty="0" smtClean="0"/>
              <a:t>е</a:t>
            </a:r>
            <a:r>
              <a:rPr lang="tr-TR" b="1" dirty="0" smtClean="0"/>
              <a:t> </a:t>
            </a:r>
            <a:r>
              <a:rPr lang="tr-TR" dirty="0" smtClean="0"/>
              <a:t>в ВУЗах</a:t>
            </a:r>
            <a:r>
              <a:rPr lang="ru-RU" dirty="0" smtClean="0"/>
              <a:t>, поступив туда при облегченных условиях (по результатам собеседования)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 smtClean="0"/>
              <a:t>Зачисление в </a:t>
            </a:r>
            <a:r>
              <a:rPr lang="ru-RU" dirty="0" err="1" smtClean="0"/>
              <a:t>СПУЗы</a:t>
            </a:r>
            <a:r>
              <a:rPr lang="tr-TR" dirty="0" smtClean="0"/>
              <a:t> выпускников школ со средним образованием, получивших низкие баллы на ОРТ, и их переход в ВУЗы на облегченных условиях, </a:t>
            </a:r>
            <a:r>
              <a:rPr lang="ru-RU" dirty="0" smtClean="0"/>
              <a:t>явились одним из факторов </a:t>
            </a:r>
            <a:r>
              <a:rPr lang="tr-TR" dirty="0" smtClean="0"/>
              <a:t>снизи</a:t>
            </a:r>
            <a:r>
              <a:rPr lang="ru-RU" dirty="0" err="1" smtClean="0"/>
              <a:t>вших</a:t>
            </a:r>
            <a:r>
              <a:rPr lang="ru-RU" dirty="0" smtClean="0"/>
              <a:t> </a:t>
            </a:r>
            <a:r>
              <a:rPr lang="tr-TR" dirty="0" smtClean="0"/>
              <a:t>уровень качества образования </a:t>
            </a:r>
            <a:r>
              <a:rPr lang="ru-RU" dirty="0" smtClean="0"/>
              <a:t>в </a:t>
            </a:r>
            <a:r>
              <a:rPr lang="tr-TR" dirty="0" smtClean="0"/>
              <a:t>ВУЗ</a:t>
            </a:r>
            <a:r>
              <a:rPr lang="ru-RU" dirty="0" smtClean="0"/>
              <a:t>ах</a:t>
            </a:r>
            <a:r>
              <a:rPr lang="tr-TR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b="1" dirty="0" smtClean="0"/>
              <a:t>Студенты </a:t>
            </a:r>
            <a:r>
              <a:rPr lang="tr-TR" sz="3600" b="1" dirty="0" smtClean="0"/>
              <a:t>планируют продолжить обучение в высшем учебном заведении.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</a:t>
            </a:r>
            <a:r>
              <a:rPr lang="tr-TR" dirty="0" smtClean="0"/>
              <a:t>ольшинство </a:t>
            </a:r>
            <a:r>
              <a:rPr lang="tr-TR" dirty="0"/>
              <a:t>студентов поступают в СПУЗ целенаправленно и рассматривают его как средство перехода в ВУЗ</a:t>
            </a:r>
            <a:r>
              <a:rPr lang="tr-TR" dirty="0" smtClean="0"/>
              <a:t>.</a:t>
            </a:r>
            <a:endParaRPr lang="ru-RU" dirty="0" smtClean="0"/>
          </a:p>
          <a:p>
            <a:r>
              <a:rPr lang="tr-TR" dirty="0" smtClean="0"/>
              <a:t> </a:t>
            </a:r>
            <a:r>
              <a:rPr lang="tr-TR" dirty="0"/>
              <a:t>Коэффициент студентов</a:t>
            </a:r>
            <a:r>
              <a:rPr lang="ru-RU" dirty="0"/>
              <a:t>, </a:t>
            </a:r>
            <a:r>
              <a:rPr lang="tr-TR" dirty="0"/>
              <a:t>жела</a:t>
            </a:r>
            <a:r>
              <a:rPr lang="ru-RU" dirty="0" err="1"/>
              <a:t>ющих</a:t>
            </a:r>
            <a:r>
              <a:rPr lang="ru-RU" dirty="0"/>
              <a:t> </a:t>
            </a:r>
            <a:r>
              <a:rPr lang="tr-TR" dirty="0"/>
              <a:t>продолжить обучение в университете, составляет 90%, </a:t>
            </a:r>
            <a:r>
              <a:rPr lang="ru-RU" dirty="0"/>
              <a:t>а </a:t>
            </a:r>
            <a:r>
              <a:rPr lang="tr-TR" dirty="0"/>
              <a:t>при условии обязательной сдачи ОРТ </a:t>
            </a:r>
            <a:r>
              <a:rPr lang="ru-RU" dirty="0"/>
              <a:t>- </a:t>
            </a:r>
            <a:r>
              <a:rPr lang="tr-TR" dirty="0"/>
              <a:t>снижается до 54%. </a:t>
            </a:r>
            <a:endParaRPr lang="ru-RU" dirty="0" smtClean="0"/>
          </a:p>
          <a:p>
            <a:r>
              <a:rPr lang="ru-RU" dirty="0"/>
              <a:t>Поэтому</a:t>
            </a:r>
            <a:r>
              <a:rPr lang="tr-TR" dirty="0"/>
              <a:t> общий уровень качества образования в ВУЗах остается низким, в том числе, из-за того, что </a:t>
            </a:r>
            <a:r>
              <a:rPr lang="ru-RU" dirty="0"/>
              <a:t>туда </a:t>
            </a:r>
            <a:r>
              <a:rPr lang="tr-TR" dirty="0"/>
              <a:t>зачисляются выпускники СПУЗов, </a:t>
            </a:r>
            <a:r>
              <a:rPr lang="ru-RU" dirty="0"/>
              <a:t>которые </a:t>
            </a:r>
            <a:r>
              <a:rPr lang="tr-TR" b="1" dirty="0"/>
              <a:t>не набра</a:t>
            </a:r>
            <a:r>
              <a:rPr lang="ru-RU" b="1" dirty="0"/>
              <a:t>ли</a:t>
            </a:r>
            <a:r>
              <a:rPr lang="tr-TR" b="1" dirty="0"/>
              <a:t> пороговый </a:t>
            </a:r>
            <a:r>
              <a:rPr lang="ru-RU" b="1" dirty="0"/>
              <a:t>балл </a:t>
            </a:r>
            <a:r>
              <a:rPr lang="ru-RU" dirty="0"/>
              <a:t>при сдаче </a:t>
            </a:r>
            <a:r>
              <a:rPr lang="tr-TR" dirty="0"/>
              <a:t>ОРТ</a:t>
            </a:r>
            <a:r>
              <a:rPr lang="ru-RU" dirty="0"/>
              <a:t> после окончания средней школы</a:t>
            </a:r>
            <a:r>
              <a:rPr lang="tr-TR" dirty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dirty="0"/>
              <a:t>П</a:t>
            </a:r>
            <a:r>
              <a:rPr lang="tr-TR" dirty="0" smtClean="0"/>
              <a:t>одавляющее </a:t>
            </a:r>
            <a:r>
              <a:rPr lang="tr-TR" dirty="0"/>
              <a:t>большинство респондентов считают, что устроиться на работу с дипломом о среднем профессиональном образовании довольно сложно, в связи с этим, по окончании СПУЗов они планируют продолжить обучение в высшем учебном заведении. </a:t>
            </a:r>
            <a:endParaRPr lang="ru-RU" dirty="0"/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опроса работодателей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Представители предприятий ответили, что главная проблема заключается в </a:t>
            </a:r>
            <a:r>
              <a:rPr lang="ru-RU" b="1" dirty="0"/>
              <a:t>нехватке квалифицированных специалистов </a:t>
            </a:r>
            <a:r>
              <a:rPr lang="ru-RU" dirty="0"/>
              <a:t>в промышленном секторе, которая обусловлена низким уровнем сотрудничества </a:t>
            </a:r>
            <a:r>
              <a:rPr lang="ru-RU" dirty="0" err="1"/>
              <a:t>СПУЗов</a:t>
            </a:r>
            <a:r>
              <a:rPr lang="ru-RU" dirty="0"/>
              <a:t> с предприятиями частного сектора. </a:t>
            </a:r>
          </a:p>
          <a:p>
            <a:r>
              <a:rPr lang="ru-RU" dirty="0"/>
              <a:t>З</a:t>
            </a:r>
            <a:r>
              <a:rPr lang="ru-RU" dirty="0" smtClean="0"/>
              <a:t>нания </a:t>
            </a:r>
            <a:r>
              <a:rPr lang="ru-RU" dirty="0"/>
              <a:t>и навыки, полученные в рамках обучения на образовательных программах, не осуществляющих сотрудничество с предприятиями, не будут отвечать требованиям работодателей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Такое положение дел приводит с одной стороны - к дефициту квалифицированных кадров, с другой - к росту безработицы.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Мнение работодателей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7500" lnSpcReduction="20000"/>
          </a:bodyPr>
          <a:lstStyle/>
          <a:p>
            <a:r>
              <a:rPr lang="tr-TR" sz="3300" dirty="0"/>
              <a:t>По мнению представителей предприятий,</a:t>
            </a:r>
            <a:r>
              <a:rPr lang="ru-RU" sz="3300" dirty="0"/>
              <a:t> прежде всего,</a:t>
            </a:r>
            <a:r>
              <a:rPr lang="tr-TR" sz="3300" dirty="0"/>
              <a:t> </a:t>
            </a:r>
            <a:r>
              <a:rPr lang="tr-TR" sz="3300" dirty="0" smtClean="0"/>
              <a:t>экономист</a:t>
            </a:r>
            <a:r>
              <a:rPr lang="ru-RU" sz="3300" dirty="0" err="1" smtClean="0"/>
              <a:t>ы</a:t>
            </a:r>
            <a:r>
              <a:rPr lang="tr-TR" sz="3300" dirty="0" smtClean="0"/>
              <a:t>, менеджер</a:t>
            </a:r>
            <a:r>
              <a:rPr lang="ru-RU" sz="3300" dirty="0" err="1" smtClean="0"/>
              <a:t>ы</a:t>
            </a:r>
            <a:r>
              <a:rPr lang="ru-RU" sz="3300" dirty="0" smtClean="0"/>
              <a:t> </a:t>
            </a:r>
            <a:r>
              <a:rPr lang="ru-RU" sz="3300" dirty="0"/>
              <a:t>(</a:t>
            </a:r>
            <a:r>
              <a:rPr lang="tr-TR" sz="3300" dirty="0"/>
              <a:t>за исключением бухгалтеров</a:t>
            </a:r>
            <a:r>
              <a:rPr lang="ru-RU" sz="3300" dirty="0"/>
              <a:t>)</a:t>
            </a:r>
            <a:r>
              <a:rPr lang="tr-TR" sz="3300" dirty="0"/>
              <a:t>, и </a:t>
            </a:r>
            <a:r>
              <a:rPr lang="tr-TR" sz="3300" dirty="0" smtClean="0"/>
              <a:t>юрист</a:t>
            </a:r>
            <a:r>
              <a:rPr lang="ru-RU" sz="3300" dirty="0" err="1" smtClean="0"/>
              <a:t>ы</a:t>
            </a:r>
            <a:r>
              <a:rPr lang="tr-TR" sz="3300" dirty="0" smtClean="0"/>
              <a:t>, в </a:t>
            </a:r>
            <a:r>
              <a:rPr lang="tr-TR" sz="3300" dirty="0"/>
              <a:t>настоящее время не востребованы на рынке труда.  </a:t>
            </a:r>
            <a:endParaRPr lang="ru-RU" sz="3300" dirty="0"/>
          </a:p>
          <a:p>
            <a:r>
              <a:rPr lang="tr-TR" sz="3300" dirty="0"/>
              <a:t>Согласно полученным данным по г. Бишкек, самыми востребованными профессиями на рынке труда являются </a:t>
            </a:r>
            <a:r>
              <a:rPr lang="tr-TR" sz="3300" i="1" dirty="0"/>
              <a:t>бухгалтеры, специалисты в области компьютерных и информационных технологий</a:t>
            </a:r>
            <a:r>
              <a:rPr lang="tr-TR" sz="3300" dirty="0" smtClean="0"/>
              <a:t>;</a:t>
            </a:r>
            <a:endParaRPr lang="ru-RU" sz="3300" dirty="0" smtClean="0"/>
          </a:p>
          <a:p>
            <a:r>
              <a:rPr lang="tr-TR" sz="3300" dirty="0" smtClean="0"/>
              <a:t> </a:t>
            </a:r>
            <a:r>
              <a:rPr lang="tr-TR" sz="3300" dirty="0"/>
              <a:t>в Чуйской области - </a:t>
            </a:r>
            <a:r>
              <a:rPr lang="tr-TR" sz="3300" i="1" dirty="0"/>
              <a:t>страховщики, повар</a:t>
            </a:r>
            <a:r>
              <a:rPr lang="ru-RU" sz="3300" i="1" dirty="0"/>
              <a:t>а</a:t>
            </a:r>
            <a:r>
              <a:rPr lang="tr-TR" sz="3300" i="1" dirty="0"/>
              <a:t>, продавцы, специалисты по охране труда и техники безопасности, инженеры-экологи</a:t>
            </a:r>
            <a:r>
              <a:rPr lang="tr-TR" sz="3300" dirty="0"/>
              <a:t>; </a:t>
            </a:r>
            <a:endParaRPr lang="ru-RU" sz="3300" dirty="0" smtClean="0"/>
          </a:p>
          <a:p>
            <a:r>
              <a:rPr lang="tr-TR" sz="3300" dirty="0" smtClean="0"/>
              <a:t>в </a:t>
            </a:r>
            <a:r>
              <a:rPr lang="tr-TR" sz="3300" dirty="0"/>
              <a:t>Джалал-Абадской области - </a:t>
            </a:r>
            <a:r>
              <a:rPr lang="tr-TR" sz="3300" i="1" dirty="0"/>
              <a:t>страховщики, повар</a:t>
            </a:r>
            <a:r>
              <a:rPr lang="ru-RU" sz="3300" i="1" dirty="0"/>
              <a:t>а</a:t>
            </a:r>
            <a:r>
              <a:rPr lang="tr-TR" sz="3300" i="1" dirty="0"/>
              <a:t>, продавцы, инженеры-энергетики и инженеры-электрики</a:t>
            </a:r>
            <a:r>
              <a:rPr lang="tr-TR" sz="3300" dirty="0" smtClean="0"/>
              <a:t>;</a:t>
            </a:r>
            <a:endParaRPr lang="ru-RU" sz="3300" dirty="0" smtClean="0"/>
          </a:p>
          <a:p>
            <a:r>
              <a:rPr lang="tr-TR" sz="3300" dirty="0" smtClean="0"/>
              <a:t> </a:t>
            </a:r>
            <a:r>
              <a:rPr lang="tr-TR" sz="3300" dirty="0"/>
              <a:t>в Ошской области – </a:t>
            </a:r>
            <a:r>
              <a:rPr lang="tr-TR" sz="3300" i="1" dirty="0"/>
              <a:t>бухгалтеры и специалисты в области</a:t>
            </a:r>
            <a:r>
              <a:rPr lang="ru-RU" sz="3300" i="1" dirty="0"/>
              <a:t> медицины и</a:t>
            </a:r>
            <a:r>
              <a:rPr lang="tr-TR" sz="3300" i="1" dirty="0"/>
              <a:t> компьютерных и информационных технологий</a:t>
            </a:r>
            <a:r>
              <a:rPr lang="tr-TR" i="1" dirty="0"/>
              <a:t>. </a:t>
            </a:r>
            <a:endParaRPr lang="ru-RU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sz="3200" b="1" dirty="0"/>
              <a:t>Д</a:t>
            </a:r>
            <a:r>
              <a:rPr lang="ru-RU" sz="3200" b="1" dirty="0" smtClean="0"/>
              <a:t>ефицит промышленного сектора в квалифицированных рабочих кадрах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/>
              <a:t>Очевидно, что дефицит промышленного сектора в квалифицированных рабочих кадрах обусловлен недостаточным уровнем взаимодействия техникумов и средних профессиональных учебных заведений с частным сектором</a:t>
            </a:r>
            <a:r>
              <a:rPr lang="ru-RU" sz="3800" dirty="0" smtClean="0"/>
              <a:t>.</a:t>
            </a:r>
          </a:p>
          <a:p>
            <a:pPr>
              <a:buNone/>
            </a:pPr>
            <a:r>
              <a:rPr lang="ru-RU" sz="3800" dirty="0" smtClean="0"/>
              <a:t> </a:t>
            </a:r>
            <a:r>
              <a:rPr lang="ru-RU" sz="3800" dirty="0"/>
              <a:t>Кроме того, в ходе исследования также выявлены следующие проблемы: </a:t>
            </a:r>
          </a:p>
          <a:p>
            <a:pPr lvl="0"/>
            <a:r>
              <a:rPr lang="ru-RU" sz="3800" dirty="0"/>
              <a:t>Недостатки в образовательных программах и профессиональной ориентации; </a:t>
            </a:r>
          </a:p>
          <a:p>
            <a:pPr lvl="0"/>
            <a:r>
              <a:rPr lang="ru-RU" sz="3800" dirty="0"/>
              <a:t>Недостаточный объем производственной практики; </a:t>
            </a:r>
          </a:p>
          <a:p>
            <a:pPr lvl="0"/>
            <a:r>
              <a:rPr lang="ru-RU" sz="3800" dirty="0" smtClean="0"/>
              <a:t>Недостаточная </a:t>
            </a:r>
            <a:r>
              <a:rPr lang="ru-RU" sz="3800" dirty="0"/>
              <a:t>квалификация педагогических кадров в средних профессиональных учебных заведениях; </a:t>
            </a:r>
          </a:p>
          <a:p>
            <a:pPr lvl="0"/>
            <a:r>
              <a:rPr lang="ru-RU" sz="3800" dirty="0"/>
              <a:t>Устаревшая или недостаточная материально-техническая база специализированных лабораторий и мастерских; </a:t>
            </a:r>
          </a:p>
          <a:p>
            <a:pPr lvl="0"/>
            <a:r>
              <a:rPr lang="ru-RU" sz="3800" dirty="0" smtClean="0"/>
              <a:t>Для </a:t>
            </a:r>
            <a:r>
              <a:rPr lang="ru-RU" sz="3800" dirty="0"/>
              <a:t>того чтобы подготовить студентов к будущей профессиональной деятельности, теоретический курс в учебном заведении должен быть подкреплен практической деятельностью на производстве.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Россия –лидер по трудоустройству мигрантов из КР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r>
              <a:rPr lang="ru-RU" dirty="0"/>
              <a:t>Из всех государств-участников ЕАЭС Российская Федерация является лидером по трудоустройству мигрантов. </a:t>
            </a:r>
            <a:endParaRPr lang="ru-RU" dirty="0" smtClean="0"/>
          </a:p>
          <a:p>
            <a:r>
              <a:rPr lang="ru-RU" dirty="0" smtClean="0"/>
              <a:t>Согласно </a:t>
            </a:r>
            <a:r>
              <a:rPr lang="ru-RU" dirty="0"/>
              <a:t>официальным  статистическим данным за 2016 год, 35,2% (826,6 тысяч человек) от общего количества поставленных на миграционный учет иностранных граждан составляют выходцы из Кыргызстана (</a:t>
            </a:r>
            <a:r>
              <a:rPr lang="ru-RU" dirty="0" err="1"/>
              <a:t>Красинец</a:t>
            </a:r>
            <a:r>
              <a:rPr lang="ru-RU" dirty="0"/>
              <a:t>, 2017: 20).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Прямые соглашения с предприятиями и организациями России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организованного набора мигрантов для работы в России подтолкнуло правительства стран-экспортеров мигрантов к заключению прямых соглашений с предприятиями и организациями </a:t>
            </a:r>
            <a:r>
              <a:rPr lang="ru-RU" dirty="0" smtClean="0"/>
              <a:t>России, заинтересованными </a:t>
            </a:r>
            <a:r>
              <a:rPr lang="ru-RU" dirty="0"/>
              <a:t>в привлечении иностранной рабочей силы  (Аналитическое управление Аппарата Совета Федерации, 2017: 86).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Возможность прохождения производственной практики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Autofit/>
          </a:bodyPr>
          <a:lstStyle/>
          <a:p>
            <a:r>
              <a:rPr lang="ru-RU" sz="4000" dirty="0"/>
              <a:t>Возможность прохождения производственной практики на крупнейших предприятиях отрасли лучших учащихся из различных стран ЕАЭС позволит повысить престиж специальности и в дальнейшем привлечь их на постоянную работу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Разработка образовательной программы для подготовки </a:t>
            </a:r>
            <a:r>
              <a:rPr lang="ru-RU" sz="3600" b="1" dirty="0" err="1" smtClean="0"/>
              <a:t>практикоориентированных</a:t>
            </a:r>
            <a:r>
              <a:rPr lang="ru-RU" sz="3600" b="1" dirty="0" smtClean="0"/>
              <a:t> рабочих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ru-RU" dirty="0"/>
              <a:t>Взаимодействие предприятий отрасли с образовательными учреждениями возможно посредством разработки образовательной программы для подготовки </a:t>
            </a:r>
            <a:r>
              <a:rPr lang="ru-RU" dirty="0" err="1"/>
              <a:t>практикоориентированных</a:t>
            </a:r>
            <a:r>
              <a:rPr lang="ru-RU" dirty="0"/>
              <a:t> рабочих и специалистов агропромышленного комплекса, которая могла бы применяться во всех государствах-участниках ЕАЭС. </a:t>
            </a:r>
            <a:r>
              <a:rPr lang="ru-RU" dirty="0" smtClean="0"/>
              <a:t>(</a:t>
            </a:r>
            <a:r>
              <a:rPr lang="ru-RU" dirty="0" err="1"/>
              <a:t>Нагалин</a:t>
            </a:r>
            <a:r>
              <a:rPr lang="ru-RU" dirty="0"/>
              <a:t>, 2014: 47):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r>
              <a:rPr lang="ru-RU" b="1" dirty="0" smtClean="0"/>
              <a:t>Единый стандарт повышения квалификации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Необходима разработка </a:t>
            </a:r>
            <a:r>
              <a:rPr lang="ru-RU" dirty="0"/>
              <a:t>комплекса образовательных программ для различных целевых аудиторий с </a:t>
            </a:r>
            <a:r>
              <a:rPr lang="ru-RU" dirty="0" smtClean="0"/>
              <a:t>последующим созданием единого </a:t>
            </a:r>
            <a:r>
              <a:rPr lang="ru-RU" dirty="0"/>
              <a:t>стандарта повышения квалификации. </a:t>
            </a:r>
          </a:p>
          <a:p>
            <a:pPr lvl="0"/>
            <a:r>
              <a:rPr lang="ru-RU" dirty="0"/>
              <a:t>Координация существующих систем образования на предприятиях с целью качественного изменения существующей системы повышения квалификации. </a:t>
            </a:r>
          </a:p>
          <a:p>
            <a:r>
              <a:rPr lang="ru-RU" dirty="0" smtClean="0"/>
              <a:t>Для этого </a:t>
            </a:r>
            <a:r>
              <a:rPr lang="ru-RU" dirty="0"/>
              <a:t>необходимы соглашения между ведущими представителями промышленного сектора и системы образования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Н</a:t>
            </a:r>
            <a:r>
              <a:rPr lang="ru-RU" sz="3200" b="1" dirty="0" smtClean="0"/>
              <a:t>еобходимо разработать образовательные программы среднего профессионального образования в рамках деятельности ЕАЭС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ru-RU" sz="2800" dirty="0"/>
              <a:t>В условиях продолжающейся миграции населения Кыргызстана в Россию и Казахстан, проблема </a:t>
            </a:r>
            <a:r>
              <a:rPr lang="ru-RU" sz="2800" dirty="0" smtClean="0"/>
              <a:t>уровня </a:t>
            </a:r>
            <a:r>
              <a:rPr lang="ru-RU" sz="2800" dirty="0"/>
              <a:t>образования молодёжи </a:t>
            </a:r>
            <a:r>
              <a:rPr lang="ru-RU" sz="2800" dirty="0" smtClean="0"/>
              <a:t>является </a:t>
            </a:r>
            <a:r>
              <a:rPr lang="ru-RU" sz="2800" dirty="0"/>
              <a:t>важным не только мигрантам, но и принимающей стране. </a:t>
            </a:r>
            <a:endParaRPr lang="ru-RU" sz="2800" dirty="0" smtClean="0"/>
          </a:p>
          <a:p>
            <a:r>
              <a:rPr lang="ru-RU" sz="2800" dirty="0"/>
              <a:t>В связи с этим, необходимо разработать образовательные программы среднего профессионального образования по тем специальностям, которые необходимы </a:t>
            </a:r>
            <a:r>
              <a:rPr lang="ru-RU" sz="2800" dirty="0" smtClean="0"/>
              <a:t>в </a:t>
            </a:r>
            <a:r>
              <a:rPr lang="ru-RU" sz="2800" dirty="0"/>
              <a:t>рамках деятельности ЕАЭС. </a:t>
            </a:r>
          </a:p>
          <a:p>
            <a:pPr>
              <a:buNone/>
            </a:pPr>
            <a:r>
              <a:rPr lang="ru-RU" sz="2800" dirty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Предложения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858280" cy="59293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800" dirty="0" smtClean="0"/>
              <a:t>                                                                                                        </a:t>
            </a:r>
            <a:r>
              <a:rPr lang="en-US" sz="4800" dirty="0" smtClean="0"/>
              <a:t>   </a:t>
            </a:r>
            <a:endParaRPr lang="ru-RU" sz="4800" dirty="0" smtClean="0"/>
          </a:p>
          <a:p>
            <a:pPr lvl="0"/>
            <a:r>
              <a:rPr lang="ru-RU" sz="5500" dirty="0" smtClean="0"/>
              <a:t>Необходимо установить пороговые баллы по ОРТ для поступления в СПУЗ выпускников 11-классов.</a:t>
            </a:r>
          </a:p>
          <a:p>
            <a:pPr lvl="0"/>
            <a:r>
              <a:rPr lang="ru-RU" sz="5500" dirty="0" smtClean="0"/>
              <a:t> Для выпускников </a:t>
            </a:r>
            <a:r>
              <a:rPr lang="ru-RU" sz="5500" dirty="0" err="1" smtClean="0"/>
              <a:t>СПУЗов</a:t>
            </a:r>
            <a:r>
              <a:rPr lang="ru-RU" sz="5500" dirty="0" smtClean="0"/>
              <a:t>, желающих продолжить учёбу в ВУЗе, ввести в обязательном порядке сдачу ОРТ, зачисление в ВУЗ производить на общих основаниях,. </a:t>
            </a:r>
          </a:p>
          <a:p>
            <a:pPr lvl="0"/>
            <a:r>
              <a:rPr lang="ru-RU" sz="5500" dirty="0" smtClean="0"/>
              <a:t>пересмотреть перечень образовательных программ по подготовке специалистов среднего профессионального образования с учётом потребностей реального сектора экономики, специфики регионов </a:t>
            </a:r>
            <a:r>
              <a:rPr lang="tr-TR" sz="5500" dirty="0" smtClean="0"/>
              <a:t>республики </a:t>
            </a:r>
            <a:r>
              <a:rPr lang="ru-RU" sz="5500" dirty="0" smtClean="0"/>
              <a:t>и адаптировать их к текущим потребностям рынка;</a:t>
            </a:r>
          </a:p>
          <a:p>
            <a:pPr lvl="0"/>
            <a:r>
              <a:rPr lang="ru-RU" sz="5500" dirty="0" smtClean="0"/>
              <a:t>разработать образовательные программы среднего профессионального образования по специальностям, которые необходимы для развития агропромышленного </a:t>
            </a:r>
            <a:r>
              <a:rPr lang="ru-RU" sz="5500" dirty="0" err="1" smtClean="0"/>
              <a:t>компл</a:t>
            </a:r>
            <a:r>
              <a:rPr lang="tr-TR" sz="5500" dirty="0" smtClean="0"/>
              <a:t>екса и текстильной промышленности в рамках деятельности ЕАЭС</a:t>
            </a:r>
            <a:r>
              <a:rPr lang="ru-RU" sz="5500" dirty="0" smtClean="0"/>
              <a:t>; </a:t>
            </a:r>
          </a:p>
          <a:p>
            <a:pPr lvl="0"/>
            <a:r>
              <a:rPr lang="tr-TR" sz="5500" dirty="0" smtClean="0"/>
              <a:t>разработать </a:t>
            </a:r>
            <a:r>
              <a:rPr lang="ru-RU" sz="5500" dirty="0" smtClean="0"/>
              <a:t>образовательные </a:t>
            </a:r>
            <a:r>
              <a:rPr lang="tr-TR" sz="5500" dirty="0" smtClean="0"/>
              <a:t>программы по подготовке </a:t>
            </a:r>
            <a:r>
              <a:rPr lang="ru-RU" sz="5500" dirty="0" smtClean="0"/>
              <a:t>высококвалифицированных специалист</a:t>
            </a:r>
            <a:r>
              <a:rPr lang="tr-TR" sz="5500" dirty="0" smtClean="0"/>
              <a:t>ов </a:t>
            </a:r>
            <a:r>
              <a:rPr lang="ru-RU" sz="5500" dirty="0" smtClean="0"/>
              <a:t>в области ста</a:t>
            </a:r>
            <a:r>
              <a:rPr lang="tr-TR" sz="5500" dirty="0" smtClean="0"/>
              <a:t>ндартизации продуктов и услуг, ввести дополнительное образование в области стандартизации параллельно с освоением основной профессиональной образовательной программы</a:t>
            </a:r>
            <a:r>
              <a:rPr lang="tr-TR" sz="7200" dirty="0" smtClean="0"/>
              <a:t>; </a:t>
            </a:r>
            <a:endParaRPr lang="ru-RU" sz="7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b="1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55000" lnSpcReduction="20000"/>
          </a:bodyPr>
          <a:lstStyle/>
          <a:p>
            <a:pPr lvl="0"/>
            <a:endParaRPr lang="ru-RU" sz="2500" dirty="0" smtClean="0"/>
          </a:p>
          <a:p>
            <a:pPr lvl="0"/>
            <a:r>
              <a:rPr lang="tr-TR" sz="4200" dirty="0" smtClean="0"/>
              <a:t>обновить материально-техническую базу лабораторий и мастерских СПУЗов; </a:t>
            </a:r>
            <a:endParaRPr lang="ru-RU" sz="4200" dirty="0" smtClean="0"/>
          </a:p>
          <a:p>
            <a:pPr lvl="0"/>
            <a:r>
              <a:rPr lang="ru-RU" sz="4200" dirty="0" smtClean="0"/>
              <a:t>развивать </a:t>
            </a:r>
            <a:r>
              <a:rPr lang="ru-RU" sz="4200" dirty="0" err="1" smtClean="0"/>
              <a:t>СПУЗам</a:t>
            </a:r>
            <a:r>
              <a:rPr lang="ru-RU" sz="4200" dirty="0" smtClean="0"/>
              <a:t> сотрудничество с работодателями для улучшения качества и условий прохождения студентами</a:t>
            </a:r>
            <a:r>
              <a:rPr lang="tr-TR" sz="4200" dirty="0" smtClean="0"/>
              <a:t> производственн</a:t>
            </a:r>
            <a:r>
              <a:rPr lang="ru-RU" sz="4200" dirty="0" smtClean="0"/>
              <a:t>ой</a:t>
            </a:r>
            <a:r>
              <a:rPr lang="tr-TR" sz="4200" dirty="0" smtClean="0"/>
              <a:t> практик</a:t>
            </a:r>
            <a:r>
              <a:rPr lang="ru-RU" sz="4200" dirty="0" smtClean="0"/>
              <a:t>и;</a:t>
            </a:r>
          </a:p>
          <a:p>
            <a:pPr lvl="0"/>
            <a:r>
              <a:rPr lang="ru-RU" sz="4200" dirty="0" smtClean="0"/>
              <a:t>разработать программу </a:t>
            </a:r>
            <a:r>
              <a:rPr lang="tr-TR" sz="4200" dirty="0" smtClean="0"/>
              <a:t>п</a:t>
            </a:r>
            <a:r>
              <a:rPr lang="ru-RU" sz="4200" dirty="0" err="1" smtClean="0"/>
              <a:t>одготовки</a:t>
            </a:r>
            <a:r>
              <a:rPr lang="ru-RU" sz="4200" dirty="0" smtClean="0"/>
              <a:t> квалифицированных педагогических кадров для средних профессиональных учебных заведений. </a:t>
            </a:r>
          </a:p>
          <a:p>
            <a:pPr lvl="0"/>
            <a:r>
              <a:rPr lang="ru-RU" sz="4200" dirty="0" smtClean="0"/>
              <a:t>Для этих целей создать институты профессионального и технического образования при университетах.</a:t>
            </a:r>
          </a:p>
          <a:p>
            <a:pPr lvl="0"/>
            <a:r>
              <a:rPr lang="ru-RU" sz="4200" dirty="0" smtClean="0"/>
              <a:t> Этим же институтам поручить наладить и развить систему повышения квалификации педагогических кадров средних профессиональных учебных заведений;</a:t>
            </a:r>
          </a:p>
          <a:p>
            <a:pPr lvl="0"/>
            <a:r>
              <a:rPr lang="ru-RU" sz="4200" dirty="0" smtClean="0"/>
              <a:t>стимулировать</a:t>
            </a:r>
            <a:r>
              <a:rPr lang="tr-TR" sz="4200" dirty="0" smtClean="0"/>
              <a:t> сотрудничество на регулярной основе средних профессиональных учебных заведений с частным сектором и осуществлять постоянный мониторинг ситуации</a:t>
            </a:r>
            <a:r>
              <a:rPr lang="ru-RU" sz="4200" dirty="0" smtClean="0"/>
              <a:t>;</a:t>
            </a:r>
          </a:p>
          <a:p>
            <a:r>
              <a:rPr lang="ru-RU" sz="4200" dirty="0" smtClean="0"/>
              <a:t>привлекать в разработку учебных программ среднего профессионального образования работодателей.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Приоритетные сферы развития экономики КР в рамках ЕАЭС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Приоритетной </a:t>
            </a:r>
            <a:r>
              <a:rPr lang="ru-RU" dirty="0"/>
              <a:t>сферой развития экономики Кыргызстана в рамках деятельности ЕАЭС является аграрный сектор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Основными направлениями аграрного бизнеса, которые сегодня целесообразно развивать </a:t>
            </a:r>
            <a:r>
              <a:rPr lang="ru-RU" dirty="0" smtClean="0"/>
              <a:t>являются</a:t>
            </a:r>
            <a:r>
              <a:rPr lang="ru-RU" dirty="0"/>
              <a:t>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специализированное мясное и молочное скотоводство;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 развитие тепличного хозяйства для производства ранних овощей;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строительство объектов </a:t>
            </a:r>
            <a:r>
              <a:rPr lang="ru-RU" dirty="0" err="1"/>
              <a:t>логистической</a:t>
            </a:r>
            <a:r>
              <a:rPr lang="ru-RU" dirty="0"/>
              <a:t> инфраструктуры (овощехранилища, склады и т.д.);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глубокая переработка зерновых культур в целях производства </a:t>
            </a:r>
            <a:r>
              <a:rPr lang="ru-RU" dirty="0" err="1"/>
              <a:t>биотехнологических</a:t>
            </a:r>
            <a:r>
              <a:rPr lang="ru-RU" dirty="0"/>
              <a:t> продуктов;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развитие садоводства и производство натуральных соков из местного сырья.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Легкая промышленность по значимости признан приоритетным сектором экономики.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/>
              <a:t>Государства-участники ЕАЭС признают также легкую промышленность вторым по значимости приоритетным сектором экономики.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связи с этим необходимо расширять спектр образовательных программ по подготовке специалистов среднего звена с учетом развития данного сектора, и адаптировать их к текущим потребностям.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отребность в специалистах в области стандартизации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>
            <a:normAutofit/>
          </a:bodyPr>
          <a:lstStyle/>
          <a:p>
            <a:r>
              <a:rPr lang="ru-RU" sz="3600" dirty="0"/>
              <a:t>Для успешного отражения доходов </a:t>
            </a:r>
            <a:r>
              <a:rPr lang="ru-RU" sz="3600" dirty="0" smtClean="0"/>
              <a:t>в </a:t>
            </a:r>
            <a:r>
              <a:rPr lang="ru-RU" sz="3600" dirty="0"/>
              <a:t>секторах экономики Кыргызстана в соответствии с международными стандартами </a:t>
            </a:r>
            <a:r>
              <a:rPr lang="ru-RU" sz="3600" dirty="0" smtClean="0"/>
              <a:t>и финансовой </a:t>
            </a:r>
            <a:r>
              <a:rPr lang="ru-RU" sz="3600" dirty="0"/>
              <a:t>отчетности, существует острая потребность в высококвалифицированных специалистах в области стандартизации. 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Проект:</a:t>
            </a:r>
            <a:r>
              <a:rPr lang="ru-RU" sz="3600" b="1" dirty="0" smtClean="0"/>
              <a:t> «</a:t>
            </a:r>
            <a:r>
              <a:rPr lang="ru-RU" sz="3600" dirty="0" smtClean="0"/>
              <a:t>Современное состояние среднего профессионального образования </a:t>
            </a:r>
            <a:r>
              <a:rPr lang="ru-RU" sz="3600" smtClean="0"/>
              <a:t>в Кыргызстане»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Кыргызско-Турецком</a:t>
            </a:r>
            <a:r>
              <a:rPr lang="ru-RU" dirty="0"/>
              <a:t> университете </a:t>
            </a:r>
            <a:r>
              <a:rPr lang="ru-RU" dirty="0" err="1"/>
              <a:t>Манас</a:t>
            </a:r>
            <a:r>
              <a:rPr lang="ru-RU" dirty="0"/>
              <a:t> в рамках проекта</a:t>
            </a:r>
            <a:r>
              <a:rPr lang="ru-RU" b="1" dirty="0"/>
              <a:t> </a:t>
            </a:r>
            <a:r>
              <a:rPr lang="ru-RU" b="1" dirty="0" smtClean="0"/>
              <a:t>«</a:t>
            </a:r>
            <a:r>
              <a:rPr lang="ru-RU" dirty="0" smtClean="0"/>
              <a:t>Современное </a:t>
            </a:r>
            <a:r>
              <a:rPr lang="ru-RU" dirty="0"/>
              <a:t>состояние среднего профессионального образования в </a:t>
            </a:r>
            <a:r>
              <a:rPr lang="ru-RU" dirty="0" smtClean="0"/>
              <a:t>Кыргызстане» </a:t>
            </a:r>
            <a:r>
              <a:rPr lang="ru-RU" dirty="0"/>
              <a:t>сделан анализ современных проблем и изучены перспективы развития  СПТУ в республике.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r>
              <a:rPr lang="ru-RU" b="1" dirty="0" smtClean="0"/>
              <a:t>Задача исследования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/>
              <a:t>Целью данного исследования является</a:t>
            </a:r>
            <a:r>
              <a:rPr lang="ru-RU" sz="4000" dirty="0"/>
              <a:t> определение наиболее востребованных рынком труда специалистов со средним профессиональным образованием в Кыргызской Республике. </a:t>
            </a:r>
            <a:endParaRPr lang="en-US" sz="4000" dirty="0" smtClean="0"/>
          </a:p>
          <a:p>
            <a:r>
              <a:rPr lang="ru-RU" sz="4000" dirty="0" smtClean="0"/>
              <a:t>Главной </a:t>
            </a:r>
            <a:r>
              <a:rPr lang="ru-RU" sz="4000" dirty="0" smtClean="0"/>
              <a:t>задачей </a:t>
            </a:r>
            <a:r>
              <a:rPr lang="ru-RU" sz="4000" dirty="0"/>
              <a:t>данного </a:t>
            </a:r>
            <a:r>
              <a:rPr lang="ru-RU" sz="4000" dirty="0" smtClean="0"/>
              <a:t>исследования </a:t>
            </a:r>
            <a:r>
              <a:rPr lang="ru-RU" sz="4000" dirty="0"/>
              <a:t>являлось выяснение причины того, что в Кыргызстане после окончания техникумов и </a:t>
            </a:r>
            <a:r>
              <a:rPr lang="ru-RU" sz="4000" dirty="0" err="1"/>
              <a:t>СПУЗов</a:t>
            </a:r>
            <a:r>
              <a:rPr lang="ru-RU" sz="4000" dirty="0"/>
              <a:t> выпускники продолжают обучение в ВУЗах.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/>
          <a:lstStyle/>
          <a:p>
            <a:r>
              <a:rPr lang="ru-RU" b="1" dirty="0" smtClean="0"/>
              <a:t>Результаты опроса студентов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ходе исследования студенты на вопрос: «Планируете ли вы продолжить обучение после окончания техникума или </a:t>
            </a:r>
            <a:r>
              <a:rPr lang="ru-RU" dirty="0" err="1"/>
              <a:t>СПУЗа</a:t>
            </a:r>
            <a:r>
              <a:rPr lang="ru-RU" dirty="0"/>
              <a:t>?», четвертая часть опрошенных нами студентов ответила положительно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вопрос, «Почему вы поступили в техникум или СПУЗ?», 90,1% студентов, принявших участие в анкетировании, ответили, что поступили на ту или иную образовательную программу для того, чтобы в дальнейшем продолжить обучение в ВУЗе.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Подготовка </a:t>
            </a:r>
            <a:r>
              <a:rPr lang="ru-RU" b="1" dirty="0"/>
              <a:t>специалистов по техническим </a:t>
            </a:r>
            <a:r>
              <a:rPr lang="ru-RU" b="1" dirty="0" smtClean="0"/>
              <a:t>направлениям</a:t>
            </a:r>
            <a:r>
              <a:rPr lang="en-US" b="1" dirty="0" smtClean="0"/>
              <a:t> </a:t>
            </a:r>
            <a:r>
              <a:rPr lang="ru-RU" b="1" dirty="0" smtClean="0"/>
              <a:t>ограничено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324528" cy="53012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настоящее время в Кыргызстане подготовка специалистов среднего звена осуществляется в 80 </a:t>
            </a:r>
            <a:r>
              <a:rPr lang="ru-RU" dirty="0" err="1"/>
              <a:t>СПУЗах</a:t>
            </a:r>
            <a:r>
              <a:rPr lang="ru-RU" dirty="0"/>
              <a:t> по 109 направлениям. </a:t>
            </a:r>
            <a:endParaRPr lang="ru-RU" dirty="0" smtClean="0"/>
          </a:p>
          <a:p>
            <a:r>
              <a:rPr lang="ru-RU" dirty="0" smtClean="0"/>
              <a:t>Ниже </a:t>
            </a:r>
            <a:r>
              <a:rPr lang="ru-RU" dirty="0"/>
              <a:t>приводится распределение специальностей по </a:t>
            </a:r>
            <a:r>
              <a:rPr lang="ru-RU" dirty="0" err="1"/>
              <a:t>СПУЗам</a:t>
            </a:r>
            <a:r>
              <a:rPr lang="ru-RU" dirty="0"/>
              <a:t>: право – 20, экономика – 46, педагогика – 14, медицина – 13, энергетика – 8, автоматизация и информатика – 11, химическая инженерия – 16. </a:t>
            </a:r>
            <a:endParaRPr lang="en-US" dirty="0" smtClean="0"/>
          </a:p>
          <a:p>
            <a:r>
              <a:rPr lang="ru-RU" dirty="0" smtClean="0"/>
              <a:t>Число </a:t>
            </a:r>
            <a:r>
              <a:rPr lang="ru-RU" dirty="0"/>
              <a:t>учебных заведений, осуществляющих подготовку специалистов по техническим направлениям, строительству и архитектуре, а также по некоторым областям педагогики, </a:t>
            </a:r>
            <a:r>
              <a:rPr lang="ru-RU" dirty="0" smtClean="0"/>
              <a:t>очень ограничено.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773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1412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Евразийский экономический союз и новые требования к системе среднего профессионального образования </vt:lpstr>
      <vt:lpstr>Необходимо разработать образовательные программы среднего профессионального образования в рамках деятельности ЕАЭС.</vt:lpstr>
      <vt:lpstr>Приоритетные сферы развития экономики КР в рамках ЕАЭС</vt:lpstr>
      <vt:lpstr>Легкая промышленность по значимости признан приоритетным сектором экономики.</vt:lpstr>
      <vt:lpstr>Потребность в специалистах в области стандартизации</vt:lpstr>
      <vt:lpstr>Проект: «Современное состояние среднего профессионального образования в Кыргызстане»</vt:lpstr>
      <vt:lpstr>Задача исследования </vt:lpstr>
      <vt:lpstr>Результаты опроса студентов</vt:lpstr>
      <vt:lpstr>Подготовка специалистов по техническим направлениям ограничено </vt:lpstr>
      <vt:lpstr>Повышенный спрос на СПУЗы</vt:lpstr>
      <vt:lpstr> Студенты планируют продолжить обучение в высшем учебном заведении.  </vt:lpstr>
      <vt:lpstr>Результаты опроса работодателей</vt:lpstr>
      <vt:lpstr>Мнение работодателей</vt:lpstr>
      <vt:lpstr>Дефицит промышленного сектора в квалифицированных рабочих кадрах</vt:lpstr>
      <vt:lpstr>Россия –лидер по трудоустройству мигрантов из КР</vt:lpstr>
      <vt:lpstr>Прямые соглашения с предприятиями и организациями России</vt:lpstr>
      <vt:lpstr>Возможность прохождения производственной практики</vt:lpstr>
      <vt:lpstr>Разработка образовательной программы для подготовки практикоориентированных рабочих </vt:lpstr>
      <vt:lpstr>Единый стандарт повышения квалификации</vt:lpstr>
      <vt:lpstr>Предложения</vt:lpstr>
      <vt:lpstr>Предложения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Евразийский экономический союз и новые требования к системе среднего профессионального образования</dc:title>
  <dc:creator>BEST</dc:creator>
  <cp:lastModifiedBy>user</cp:lastModifiedBy>
  <cp:revision>13</cp:revision>
  <dcterms:created xsi:type="dcterms:W3CDTF">2019-04-24T15:08:08Z</dcterms:created>
  <dcterms:modified xsi:type="dcterms:W3CDTF">2019-04-26T02:48:53Z</dcterms:modified>
</cp:coreProperties>
</file>