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65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139"/>
    <a:srgbClr val="EFD75F"/>
    <a:srgbClr val="001132"/>
    <a:srgbClr val="00277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9" autoAdjust="0"/>
    <p:restoredTop sz="82330" autoAdjust="0"/>
  </p:normalViewPr>
  <p:slideViewPr>
    <p:cSldViewPr snapToGrid="0">
      <p:cViewPr varScale="1">
        <p:scale>
          <a:sx n="64" d="100"/>
          <a:sy n="64" d="100"/>
        </p:scale>
        <p:origin x="38" y="3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21-4AE8-99B8-07A6E8E3FC23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021-4AE8-99B8-07A6E8E3FC23}"/>
              </c:ext>
            </c:extLst>
          </c:dPt>
          <c:dPt>
            <c:idx val="2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21-4AE8-99B8-07A6E8E3F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6313E-9D24-4EFA-A11E-D0309B49C034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87BAF-4CB6-443F-98A1-1BA9AE55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2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rgbClr val="040139"/>
              </a:solidFill>
            </a:endParaRPr>
          </a:p>
          <a:p>
            <a:r>
              <a:rPr lang="ru-RU" dirty="0" smtClean="0">
                <a:solidFill>
                  <a:srgbClr val="040139"/>
                </a:solidFill>
              </a:rPr>
              <a:t>Повышение - рост трудовой мобильности ( 240 млн. трудовых мигрантов</a:t>
            </a:r>
            <a:r>
              <a:rPr lang="ru-RU" baseline="0" dirty="0" smtClean="0">
                <a:solidFill>
                  <a:srgbClr val="040139"/>
                </a:solidFill>
              </a:rPr>
              <a:t> (2015) + экономические союзы (общий рынок труда) +в последнее время проблемы беженцев</a:t>
            </a:r>
            <a:r>
              <a:rPr lang="ru-RU" dirty="0" smtClean="0">
                <a:solidFill>
                  <a:srgbClr val="040139"/>
                </a:solidFill>
              </a:rPr>
              <a:t>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- усиление спроса на высокопрофессиональные навыки и таланты по всему миру;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- рост транснациональных корпораций – нарастание</a:t>
            </a:r>
            <a:r>
              <a:rPr lang="ru-RU" baseline="0" dirty="0" smtClean="0">
                <a:solidFill>
                  <a:srgbClr val="040139"/>
                </a:solidFill>
              </a:rPr>
              <a:t> противоречий, поскольку обучение и присвоение квалификаций основываются на национальных моделях и мало учитывают архитектуру международных требований</a:t>
            </a:r>
            <a:r>
              <a:rPr lang="ru-RU" dirty="0" smtClean="0">
                <a:solidFill>
                  <a:srgbClr val="040139"/>
                </a:solidFill>
              </a:rPr>
              <a:t>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- интернационализация образования и обучения – трансграничное образование и обучение, рост</a:t>
            </a:r>
            <a:r>
              <a:rPr lang="ru-RU" baseline="0" dirty="0" smtClean="0">
                <a:solidFill>
                  <a:srgbClr val="040139"/>
                </a:solidFill>
              </a:rPr>
              <a:t> использования квалификаций, присуждаемых самим сектором</a:t>
            </a:r>
            <a:r>
              <a:rPr lang="en-US" baseline="0" dirty="0" smtClean="0">
                <a:solidFill>
                  <a:srgbClr val="040139"/>
                </a:solidFill>
              </a:rPr>
              <a:t>/</a:t>
            </a:r>
            <a:r>
              <a:rPr lang="ru-RU" baseline="0" dirty="0" smtClean="0">
                <a:solidFill>
                  <a:srgbClr val="040139"/>
                </a:solidFill>
              </a:rPr>
              <a:t> отраслью по отношению к национальным квалификациям</a:t>
            </a:r>
            <a:r>
              <a:rPr lang="ru-RU" dirty="0" smtClean="0">
                <a:solidFill>
                  <a:srgbClr val="040139"/>
                </a:solidFill>
              </a:rPr>
              <a:t>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- развитие электронного обучения;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- онлайн сертификация;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прогресс в развитии обучения в течение всей жизни;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развитие сетевых образовательных структур.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21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2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86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51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09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19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05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29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0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2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64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83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078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36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24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00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85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917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844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6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11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886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5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95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926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16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40139"/>
                </a:solidFill>
              </a:rPr>
              <a:t>В соответствии с данными Института UNESCO по образованию в течение всей жизни в мире уже в 150 стран занимаются развитием Национальных квалификационных рамок. Учитывая, что по данным ООН в мире существуют на сегодняшний день 193 независимых государствах, то более 3/4 из них вовлечено в этот глобальный процесс. </a:t>
            </a:r>
          </a:p>
          <a:p>
            <a:r>
              <a:rPr lang="ru-RU" dirty="0" smtClean="0"/>
              <a:t>В</a:t>
            </a:r>
            <a:r>
              <a:rPr lang="ru-RU" baseline="0" dirty="0" smtClean="0"/>
              <a:t> последние годы темпы роста количества стран, развивающих НРК замедляются, однако существует тенденция к их углубленному развитию.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9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5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2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4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7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4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3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2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0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3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9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E502-8F38-4466-8D73-45D70ADC2563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9189" y="953923"/>
            <a:ext cx="7583906" cy="1608805"/>
          </a:xfrm>
        </p:spPr>
        <p:txBody>
          <a:bodyPr>
            <a:normAutofit/>
          </a:bodyPr>
          <a:lstStyle/>
          <a:p>
            <a:pPr algn="l"/>
            <a:r>
              <a:rPr lang="ru-RU" sz="2700" b="1" dirty="0">
                <a:solidFill>
                  <a:srgbClr val="040139"/>
                </a:solidFill>
              </a:rPr>
              <a:t>Развитие профессиональных навыков для меняющегося мира: национальные квалификационные системы в фокусе перемен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15391"/>
            <a:ext cx="12192000" cy="4042611"/>
          </a:xfrm>
          <a:solidFill>
            <a:srgbClr val="040139"/>
          </a:solidFill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208998" y="4087368"/>
            <a:ext cx="9028978" cy="12034"/>
          </a:xfrm>
          <a:prstGeom prst="line">
            <a:avLst/>
          </a:prstGeom>
          <a:ln w="5080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761976" y="1280160"/>
            <a:ext cx="0" cy="280720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2209000" y="2971800"/>
            <a:ext cx="8586001" cy="963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EFD75F"/>
                </a:solidFill>
              </a:rPr>
              <a:t>Развитие региональных и национальных квалификационных систем: основные тренды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739191" y="4610100"/>
            <a:ext cx="7262395" cy="180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err="1">
                <a:solidFill>
                  <a:srgbClr val="EFD75F"/>
                </a:solidFill>
              </a:rPr>
              <a:t>С.Сирмбард</a:t>
            </a:r>
            <a:r>
              <a:rPr lang="ru-RU" sz="2600" b="1" dirty="0">
                <a:solidFill>
                  <a:srgbClr val="EFD75F"/>
                </a:solidFill>
              </a:rPr>
              <a:t>, ректор Университета Адам, национальный эксперт по реформированию высшего образования</a:t>
            </a:r>
          </a:p>
          <a:p>
            <a:endParaRPr lang="ru-RU" sz="2600" b="1" dirty="0">
              <a:solidFill>
                <a:srgbClr val="EFD75F"/>
              </a:solidFill>
            </a:endParaRPr>
          </a:p>
          <a:p>
            <a:r>
              <a:rPr lang="ru-RU" sz="2200" b="1" dirty="0">
                <a:solidFill>
                  <a:srgbClr val="EFD75F"/>
                </a:solidFill>
              </a:rPr>
              <a:t>Бишкек, 13.11.2018</a:t>
            </a:r>
          </a:p>
        </p:txBody>
      </p:sp>
    </p:spTree>
    <p:extLst>
      <p:ext uri="{BB962C8B-B14F-4D97-AF65-F5344CB8AC3E}">
        <p14:creationId xmlns:p14="http://schemas.microsoft.com/office/powerpoint/2010/main" val="186061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Региональные</a:t>
            </a:r>
            <a:r>
              <a:rPr lang="en-US" sz="3200" b="1" dirty="0">
                <a:solidFill>
                  <a:srgbClr val="EFD75F"/>
                </a:solidFill>
              </a:rPr>
              <a:t>/</a:t>
            </a:r>
            <a:r>
              <a:rPr lang="ru-RU" sz="3200" b="1" dirty="0">
                <a:solidFill>
                  <a:srgbClr val="EFD75F"/>
                </a:solidFill>
              </a:rPr>
              <a:t> транснациональные рамки квалификаций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545982"/>
            <a:ext cx="10287000" cy="4283321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EFD75F"/>
                </a:solidFill>
              </a:rPr>
              <a:t>Региональные </a:t>
            </a:r>
            <a:r>
              <a:rPr lang="ru-RU" b="1" dirty="0" smtClean="0">
                <a:solidFill>
                  <a:srgbClr val="EFD75F"/>
                </a:solidFill>
              </a:rPr>
              <a:t>рамки </a:t>
            </a:r>
            <a:r>
              <a:rPr lang="ru-RU" dirty="0" smtClean="0">
                <a:solidFill>
                  <a:srgbClr val="040139"/>
                </a:solidFill>
              </a:rPr>
              <a:t>– это согласованные всеобъемлющие структуры, поддерживающие мобильность и признание квалификаций в определенном географическом регионе.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EFD75F"/>
                </a:solidFill>
              </a:rPr>
              <a:t>Транснациональные квалификационные рамки </a:t>
            </a:r>
            <a:r>
              <a:rPr lang="ru-RU" sz="2900" dirty="0">
                <a:solidFill>
                  <a:srgbClr val="040139"/>
                </a:solidFill>
              </a:rPr>
              <a:t>– согласованные всеобъемлющие рамки в странах, связанных соглашениями или экономическими отношениями.</a:t>
            </a:r>
            <a:endParaRPr lang="en-US" sz="2900" dirty="0">
              <a:solidFill>
                <a:srgbClr val="040139"/>
              </a:solidFill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solidFill>
                <a:srgbClr val="040139"/>
              </a:solidFill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040139"/>
                </a:solidFill>
              </a:rPr>
              <a:t>Региональные</a:t>
            </a:r>
            <a:r>
              <a:rPr lang="en-US" sz="2900" dirty="0">
                <a:solidFill>
                  <a:srgbClr val="040139"/>
                </a:solidFill>
              </a:rPr>
              <a:t>/</a:t>
            </a:r>
            <a:r>
              <a:rPr lang="ru-RU" sz="2900" dirty="0">
                <a:solidFill>
                  <a:srgbClr val="040139"/>
                </a:solidFill>
              </a:rPr>
              <a:t> транснациональные квалификационные рамки выполняют множественные функции и могут прямо и косвенно влиять на развитие национальных квалификационных рамок.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4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Цели региональных</a:t>
            </a:r>
            <a:r>
              <a:rPr lang="en-US" sz="3200" b="1" dirty="0">
                <a:solidFill>
                  <a:srgbClr val="EFD75F"/>
                </a:solidFill>
              </a:rPr>
              <a:t>/</a:t>
            </a:r>
            <a:r>
              <a:rPr lang="ru-RU" sz="3200" b="1" dirty="0">
                <a:solidFill>
                  <a:srgbClr val="EFD75F"/>
                </a:solidFill>
              </a:rPr>
              <a:t>транснациональных рамок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545982"/>
            <a:ext cx="10287000" cy="428332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п</a:t>
            </a:r>
            <a:r>
              <a:rPr lang="ru-RU" dirty="0" smtClean="0">
                <a:solidFill>
                  <a:srgbClr val="040139"/>
                </a:solidFill>
              </a:rPr>
              <a:t>оддержка взаимного признания квалификаций;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п</a:t>
            </a:r>
            <a:r>
              <a:rPr lang="ru-RU" dirty="0" smtClean="0">
                <a:solidFill>
                  <a:srgbClr val="040139"/>
                </a:solidFill>
              </a:rPr>
              <a:t>оддержка и усиление индивидуальной мобильности;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у</a:t>
            </a:r>
            <a:r>
              <a:rPr lang="ru-RU" dirty="0" smtClean="0">
                <a:solidFill>
                  <a:srgbClr val="040139"/>
                </a:solidFill>
              </a:rPr>
              <a:t>силивают взаимное доверие и сотрудничество между заинтересованными сторонами;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н</a:t>
            </a:r>
            <a:r>
              <a:rPr lang="ru-RU" dirty="0" smtClean="0">
                <a:solidFill>
                  <a:srgbClr val="040139"/>
                </a:solidFill>
              </a:rPr>
              <a:t>осят рекомендательный характер и не заменяют собой национальные или секторальные квалификационные рамки;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п</a:t>
            </a:r>
            <a:r>
              <a:rPr lang="ru-RU" dirty="0" smtClean="0">
                <a:solidFill>
                  <a:srgbClr val="040139"/>
                </a:solidFill>
              </a:rPr>
              <a:t>оддерживают гармонизацию квалификаций и образования</a:t>
            </a:r>
            <a:r>
              <a:rPr lang="ru-RU" dirty="0">
                <a:solidFill>
                  <a:srgbClr val="040139"/>
                </a:solidFill>
              </a:rPr>
              <a:t> </a:t>
            </a:r>
            <a:r>
              <a:rPr lang="ru-RU" dirty="0" smtClean="0">
                <a:solidFill>
                  <a:srgbClr val="040139"/>
                </a:solidFill>
              </a:rPr>
              <a:t>и обучения;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rgbClr val="040139"/>
                </a:solidFill>
              </a:rPr>
              <a:t>у</a:t>
            </a:r>
            <a:r>
              <a:rPr lang="ru-RU" dirty="0" smtClean="0">
                <a:solidFill>
                  <a:srgbClr val="040139"/>
                </a:solidFill>
              </a:rPr>
              <a:t>лучшают качество и доверие к квалификациям в определенном пространстве.</a:t>
            </a:r>
            <a:endParaRPr lang="en-US" dirty="0" smtClean="0">
              <a:solidFill>
                <a:srgbClr val="040139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40139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rgbClr val="040139"/>
                </a:solidFill>
              </a:rPr>
              <a:t>Инициатива ЮНЕСКО – общемировые уровни </a:t>
            </a:r>
            <a:r>
              <a:rPr lang="en-US" dirty="0" smtClean="0">
                <a:solidFill>
                  <a:srgbClr val="040139"/>
                </a:solidFill>
              </a:rPr>
              <a:t>(World Reference Levels</a:t>
            </a:r>
            <a:r>
              <a:rPr lang="ru-RU" dirty="0" smtClean="0">
                <a:solidFill>
                  <a:srgbClr val="040139"/>
                </a:solidFill>
              </a:rPr>
              <a:t>, </a:t>
            </a:r>
            <a:r>
              <a:rPr lang="en-US" dirty="0" smtClean="0">
                <a:solidFill>
                  <a:srgbClr val="040139"/>
                </a:solidFill>
              </a:rPr>
              <a:t>WRL)</a:t>
            </a:r>
            <a:endParaRPr lang="ru-RU" dirty="0" smtClean="0">
              <a:solidFill>
                <a:srgbClr val="040139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582" y="-9848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Региональные рамки квалификаций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882650" y="901421"/>
            <a:ext cx="9994900" cy="4961494"/>
            <a:chOff x="882650" y="963127"/>
            <a:chExt cx="9994900" cy="496149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1088" y="963127"/>
              <a:ext cx="9767942" cy="4961494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882650" y="1411919"/>
              <a:ext cx="9994900" cy="3940498"/>
              <a:chOff x="850900" y="1181100"/>
              <a:chExt cx="9994900" cy="3940498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850900" y="1181100"/>
                <a:ext cx="1511300" cy="17653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SADC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971800" y="1181100"/>
                <a:ext cx="1511300" cy="17653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ASEAN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1862070" y="3356298"/>
                <a:ext cx="1511300" cy="17653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GQF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4100997" y="3356298"/>
                <a:ext cx="1511300" cy="17653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>
                    <a:solidFill>
                      <a:srgbClr val="040139"/>
                    </a:solidFill>
                  </a:rPr>
                  <a:t>PQR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6339924" y="3356298"/>
                <a:ext cx="1511300" cy="17653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>
                    <a:solidFill>
                      <a:srgbClr val="040139"/>
                    </a:solidFill>
                  </a:rPr>
                  <a:t>ECOWAS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5092700" y="1181100"/>
                <a:ext cx="1511300" cy="17653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EQF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7213600" y="1181100"/>
                <a:ext cx="1511300" cy="17653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>
                    <a:solidFill>
                      <a:srgbClr val="040139"/>
                    </a:solidFill>
                  </a:rPr>
                  <a:t>Carribbean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8578850" y="3356298"/>
                <a:ext cx="1511300" cy="17653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Central American QF</a:t>
                </a:r>
                <a:endParaRPr lang="ru-RU" b="1" dirty="0">
                  <a:solidFill>
                    <a:srgbClr val="040139"/>
                  </a:solidFill>
                </a:endParaRPr>
              </a:p>
              <a:p>
                <a:pPr algn="ctr"/>
                <a:endParaRPr lang="ru-RU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9334500" y="1181100"/>
                <a:ext cx="1511300" cy="176530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40139"/>
                    </a:solidFill>
                  </a:rPr>
                  <a:t>TQF</a:t>
                </a:r>
                <a:endParaRPr lang="ru-RU" b="1" dirty="0">
                  <a:solidFill>
                    <a:srgbClr val="040139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61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582" y="-9848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solidFill>
                  <a:srgbClr val="EFD75F"/>
                </a:solidFill>
              </a:rPr>
              <a:t>EQF   </a:t>
            </a:r>
            <a:endParaRPr lang="ru-RU" sz="3200" b="1" dirty="0">
              <a:solidFill>
                <a:srgbClr val="EFD75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395288" y="549275"/>
            <a:ext cx="10171112" cy="6059488"/>
            <a:chOff x="395288" y="549275"/>
            <a:chExt cx="8353425" cy="6059488"/>
          </a:xfrm>
        </p:grpSpPr>
        <p:grpSp>
          <p:nvGrpSpPr>
            <p:cNvPr id="35" name="Group 2"/>
            <p:cNvGrpSpPr>
              <a:grpSpLocks/>
            </p:cNvGrpSpPr>
            <p:nvPr/>
          </p:nvGrpSpPr>
          <p:grpSpPr bwMode="auto">
            <a:xfrm>
              <a:off x="3563938" y="1052513"/>
              <a:ext cx="1871662" cy="5556250"/>
              <a:chOff x="2245" y="663"/>
              <a:chExt cx="1179" cy="3500"/>
            </a:xfrm>
          </p:grpSpPr>
          <p:sp>
            <p:nvSpPr>
              <p:cNvPr id="56" name="AutoShape 3"/>
              <p:cNvSpPr>
                <a:spLocks noChangeArrowheads="1"/>
              </p:cNvSpPr>
              <p:nvPr/>
            </p:nvSpPr>
            <p:spPr bwMode="auto">
              <a:xfrm>
                <a:off x="2245" y="3800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1</a:t>
                </a:r>
              </a:p>
            </p:txBody>
          </p:sp>
          <p:sp>
            <p:nvSpPr>
              <p:cNvPr id="57" name="AutoShape 4"/>
              <p:cNvSpPr>
                <a:spLocks noChangeArrowheads="1"/>
              </p:cNvSpPr>
              <p:nvPr/>
            </p:nvSpPr>
            <p:spPr bwMode="auto">
              <a:xfrm>
                <a:off x="2245" y="3351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2</a:t>
                </a:r>
              </a:p>
            </p:txBody>
          </p:sp>
          <p:sp>
            <p:nvSpPr>
              <p:cNvPr id="58" name="AutoShape 5"/>
              <p:cNvSpPr>
                <a:spLocks noChangeArrowheads="1"/>
              </p:cNvSpPr>
              <p:nvPr/>
            </p:nvSpPr>
            <p:spPr bwMode="auto">
              <a:xfrm>
                <a:off x="2245" y="2903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/>
                  <a:t>EQF Level 3</a:t>
                </a:r>
              </a:p>
            </p:txBody>
          </p:sp>
          <p:sp>
            <p:nvSpPr>
              <p:cNvPr id="59" name="AutoShape 6"/>
              <p:cNvSpPr>
                <a:spLocks noChangeArrowheads="1"/>
              </p:cNvSpPr>
              <p:nvPr/>
            </p:nvSpPr>
            <p:spPr bwMode="auto">
              <a:xfrm>
                <a:off x="2245" y="2455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4</a:t>
                </a:r>
              </a:p>
            </p:txBody>
          </p:sp>
          <p:sp>
            <p:nvSpPr>
              <p:cNvPr id="60" name="AutoShape 7"/>
              <p:cNvSpPr>
                <a:spLocks noChangeArrowheads="1"/>
              </p:cNvSpPr>
              <p:nvPr/>
            </p:nvSpPr>
            <p:spPr bwMode="auto">
              <a:xfrm>
                <a:off x="2245" y="2007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/>
                  <a:t>EQF Level 5</a:t>
                </a:r>
              </a:p>
            </p:txBody>
          </p:sp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2245" y="1559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6</a:t>
                </a:r>
              </a:p>
            </p:txBody>
          </p:sp>
          <p:sp>
            <p:nvSpPr>
              <p:cNvPr id="62" name="AutoShape 9"/>
              <p:cNvSpPr>
                <a:spLocks noChangeArrowheads="1"/>
              </p:cNvSpPr>
              <p:nvPr/>
            </p:nvSpPr>
            <p:spPr bwMode="auto">
              <a:xfrm>
                <a:off x="2245" y="1111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7</a:t>
                </a:r>
              </a:p>
            </p:txBody>
          </p:sp>
          <p:sp>
            <p:nvSpPr>
              <p:cNvPr id="63" name="AutoShape 10"/>
              <p:cNvSpPr>
                <a:spLocks noChangeArrowheads="1"/>
              </p:cNvSpPr>
              <p:nvPr/>
            </p:nvSpPr>
            <p:spPr bwMode="auto">
              <a:xfrm>
                <a:off x="2245" y="663"/>
                <a:ext cx="1179" cy="36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b="1" dirty="0"/>
                  <a:t>EQF Level 8</a:t>
                </a:r>
              </a:p>
            </p:txBody>
          </p:sp>
        </p:grpSp>
        <p:grpSp>
          <p:nvGrpSpPr>
            <p:cNvPr id="36" name="Group 11"/>
            <p:cNvGrpSpPr>
              <a:grpSpLocks/>
            </p:cNvGrpSpPr>
            <p:nvPr/>
          </p:nvGrpSpPr>
          <p:grpSpPr bwMode="auto">
            <a:xfrm>
              <a:off x="395288" y="1412875"/>
              <a:ext cx="1944687" cy="4608513"/>
              <a:chOff x="249" y="890"/>
              <a:chExt cx="1225" cy="2903"/>
            </a:xfrm>
          </p:grpSpPr>
          <p:sp>
            <p:nvSpPr>
              <p:cNvPr id="52" name="AutoShape 12"/>
              <p:cNvSpPr>
                <a:spLocks noChangeArrowheads="1"/>
              </p:cNvSpPr>
              <p:nvPr/>
            </p:nvSpPr>
            <p:spPr bwMode="auto">
              <a:xfrm>
                <a:off x="340" y="3249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rgbClr val="FFCC99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  <p:sp>
            <p:nvSpPr>
              <p:cNvPr id="53" name="AutoShape 13"/>
              <p:cNvSpPr>
                <a:spLocks noChangeArrowheads="1"/>
              </p:cNvSpPr>
              <p:nvPr/>
            </p:nvSpPr>
            <p:spPr bwMode="auto">
              <a:xfrm>
                <a:off x="249" y="2478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  <p:sp>
            <p:nvSpPr>
              <p:cNvPr id="54" name="AutoShape 14"/>
              <p:cNvSpPr>
                <a:spLocks noChangeArrowheads="1"/>
              </p:cNvSpPr>
              <p:nvPr/>
            </p:nvSpPr>
            <p:spPr bwMode="auto">
              <a:xfrm>
                <a:off x="340" y="1661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  <p:sp>
            <p:nvSpPr>
              <p:cNvPr id="55" name="AutoShape 15"/>
              <p:cNvSpPr>
                <a:spLocks noChangeArrowheads="1"/>
              </p:cNvSpPr>
              <p:nvPr/>
            </p:nvSpPr>
            <p:spPr bwMode="auto">
              <a:xfrm>
                <a:off x="249" y="890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</p:grp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755650" y="549275"/>
              <a:ext cx="19431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ru-RU" sz="2400" b="1" dirty="0">
                  <a:solidFill>
                    <a:srgbClr val="040139"/>
                  </a:solidFill>
                </a:rPr>
                <a:t>Country A</a:t>
              </a: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5940425" y="549275"/>
              <a:ext cx="19431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ru-RU" sz="2400" b="1" dirty="0">
                  <a:solidFill>
                    <a:srgbClr val="040139"/>
                  </a:solidFill>
                </a:rPr>
                <a:t>Country B</a:t>
              </a:r>
            </a:p>
          </p:txBody>
        </p:sp>
        <p:grpSp>
          <p:nvGrpSpPr>
            <p:cNvPr id="39" name="Group 18"/>
            <p:cNvGrpSpPr>
              <a:grpSpLocks/>
            </p:cNvGrpSpPr>
            <p:nvPr/>
          </p:nvGrpSpPr>
          <p:grpSpPr bwMode="auto">
            <a:xfrm>
              <a:off x="6588125" y="1844675"/>
              <a:ext cx="2160588" cy="4032250"/>
              <a:chOff x="4150" y="1162"/>
              <a:chExt cx="1361" cy="2540"/>
            </a:xfrm>
          </p:grpSpPr>
          <p:sp>
            <p:nvSpPr>
              <p:cNvPr id="49" name="AutoShape 19"/>
              <p:cNvSpPr>
                <a:spLocks noChangeArrowheads="1"/>
              </p:cNvSpPr>
              <p:nvPr/>
            </p:nvSpPr>
            <p:spPr bwMode="auto">
              <a:xfrm flipH="1">
                <a:off x="4377" y="3158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dirty="0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  <p:sp>
            <p:nvSpPr>
              <p:cNvPr id="50" name="AutoShape 20"/>
              <p:cNvSpPr>
                <a:spLocks noChangeArrowheads="1"/>
              </p:cNvSpPr>
              <p:nvPr/>
            </p:nvSpPr>
            <p:spPr bwMode="auto">
              <a:xfrm flipH="1">
                <a:off x="4150" y="2115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  <p:sp>
            <p:nvSpPr>
              <p:cNvPr id="51" name="AutoShape 21"/>
              <p:cNvSpPr>
                <a:spLocks noChangeArrowheads="1"/>
              </p:cNvSpPr>
              <p:nvPr/>
            </p:nvSpPr>
            <p:spPr bwMode="auto">
              <a:xfrm flipH="1">
                <a:off x="4332" y="1162"/>
                <a:ext cx="1134" cy="544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ru-RU" dirty="0">
                    <a:solidFill>
                      <a:srgbClr val="003399"/>
                    </a:solidFill>
                  </a:rPr>
                  <a:t>Qualification</a:t>
                </a:r>
              </a:p>
            </p:txBody>
          </p:sp>
        </p:grpSp>
        <p:grpSp>
          <p:nvGrpSpPr>
            <p:cNvPr id="40" name="Group 22"/>
            <p:cNvGrpSpPr>
              <a:grpSpLocks/>
            </p:cNvGrpSpPr>
            <p:nvPr/>
          </p:nvGrpSpPr>
          <p:grpSpPr bwMode="auto">
            <a:xfrm>
              <a:off x="2051050" y="1412875"/>
              <a:ext cx="1441450" cy="4248150"/>
              <a:chOff x="1292" y="890"/>
              <a:chExt cx="908" cy="2676"/>
            </a:xfrm>
          </p:grpSpPr>
          <p:sp>
            <p:nvSpPr>
              <p:cNvPr id="45" name="Line 23"/>
              <p:cNvSpPr>
                <a:spLocks noChangeShapeType="1"/>
              </p:cNvSpPr>
              <p:nvPr/>
            </p:nvSpPr>
            <p:spPr bwMode="auto">
              <a:xfrm>
                <a:off x="1383" y="1979"/>
                <a:ext cx="771" cy="18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24"/>
              <p:cNvSpPr>
                <a:spLocks noChangeShapeType="1"/>
              </p:cNvSpPr>
              <p:nvPr/>
            </p:nvSpPr>
            <p:spPr bwMode="auto">
              <a:xfrm flipV="1">
                <a:off x="1292" y="890"/>
                <a:ext cx="908" cy="31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25"/>
              <p:cNvSpPr>
                <a:spLocks noChangeShapeType="1"/>
              </p:cNvSpPr>
              <p:nvPr/>
            </p:nvSpPr>
            <p:spPr bwMode="auto">
              <a:xfrm flipV="1">
                <a:off x="1338" y="2659"/>
                <a:ext cx="816" cy="13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 flipV="1">
                <a:off x="1429" y="3475"/>
                <a:ext cx="771" cy="9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5508625" y="1484313"/>
              <a:ext cx="1511300" cy="4032250"/>
              <a:chOff x="3470" y="935"/>
              <a:chExt cx="952" cy="2540"/>
            </a:xfrm>
          </p:grpSpPr>
          <p:sp>
            <p:nvSpPr>
              <p:cNvPr id="42" name="Line 28"/>
              <p:cNvSpPr>
                <a:spLocks noChangeShapeType="1"/>
              </p:cNvSpPr>
              <p:nvPr/>
            </p:nvSpPr>
            <p:spPr bwMode="auto">
              <a:xfrm>
                <a:off x="3470" y="935"/>
                <a:ext cx="907" cy="4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29"/>
              <p:cNvSpPr>
                <a:spLocks noChangeShapeType="1"/>
              </p:cNvSpPr>
              <p:nvPr/>
            </p:nvSpPr>
            <p:spPr bwMode="auto">
              <a:xfrm>
                <a:off x="3470" y="2251"/>
                <a:ext cx="725" cy="18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30"/>
              <p:cNvSpPr>
                <a:spLocks noChangeShapeType="1"/>
              </p:cNvSpPr>
              <p:nvPr/>
            </p:nvSpPr>
            <p:spPr bwMode="auto">
              <a:xfrm flipV="1">
                <a:off x="3470" y="3430"/>
                <a:ext cx="952" cy="4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49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EFD75F"/>
                </a:solidFill>
              </a:rPr>
              <a:t>EQF</a:t>
            </a:r>
            <a:r>
              <a:rPr lang="ru-RU" sz="3100" b="1" dirty="0">
                <a:solidFill>
                  <a:srgbClr val="EFD75F"/>
                </a:solidFill>
              </a:rPr>
              <a:t>: поддержка прозрачности, мобильности и образования в течение всей жизни (1)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545982"/>
            <a:ext cx="10287000" cy="4283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EQF</a:t>
            </a: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 – Европейская рамка квалификаций</a:t>
            </a:r>
          </a:p>
          <a:p>
            <a:pPr>
              <a:buNone/>
            </a:pP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Ядро </a:t>
            </a:r>
            <a:r>
              <a:rPr lang="en-US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EQF</a:t>
            </a: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en-US" dirty="0">
                <a:solidFill>
                  <a:srgbClr val="002060"/>
                </a:solidFill>
              </a:rPr>
              <a:t>8 </a:t>
            </a:r>
            <a:r>
              <a:rPr lang="ru-RU" dirty="0">
                <a:solidFill>
                  <a:srgbClr val="002060"/>
                </a:solidFill>
              </a:rPr>
              <a:t> квалификационных уровней, определяемых в терминах результатов обучения: </a:t>
            </a: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знаний, навыков</a:t>
            </a:r>
            <a:r>
              <a:rPr lang="en-US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/</a:t>
            </a: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умений и компетенций.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EFD75F"/>
                </a:solidFill>
                <a:latin typeface="+mj-lt"/>
                <a:ea typeface="+mj-ea"/>
                <a:cs typeface="+mj-cs"/>
              </a:rPr>
              <a:t>Рекомендации: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связать НРК</a:t>
            </a:r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ru-RU" b="1" dirty="0">
                <a:solidFill>
                  <a:srgbClr val="002060"/>
                </a:solidFill>
              </a:rPr>
              <a:t>НСК</a:t>
            </a:r>
            <a:r>
              <a:rPr lang="en-US" b="1" dirty="0">
                <a:solidFill>
                  <a:srgbClr val="002060"/>
                </a:solidFill>
              </a:rPr>
              <a:t> c EQF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 связать дипломы и сертификаты по отношению </a:t>
            </a:r>
            <a:r>
              <a:rPr lang="en-US" b="1" dirty="0">
                <a:solidFill>
                  <a:srgbClr val="002060"/>
                </a:solidFill>
              </a:rPr>
              <a:t>EQF</a:t>
            </a:r>
            <a:r>
              <a:rPr lang="ru-RU" b="1" dirty="0">
                <a:solidFill>
                  <a:srgbClr val="002060"/>
                </a:solidFill>
              </a:rPr>
              <a:t> к 2012 г.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68128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EFD75F"/>
                </a:solidFill>
              </a:rPr>
              <a:t>EQF</a:t>
            </a:r>
            <a:r>
              <a:rPr lang="ru-RU" sz="3100" b="1" dirty="0">
                <a:solidFill>
                  <a:srgbClr val="EFD75F"/>
                </a:solidFill>
              </a:rPr>
              <a:t>(1)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045615"/>
              </p:ext>
            </p:extLst>
          </p:nvPr>
        </p:nvGraphicFramePr>
        <p:xfrm>
          <a:off x="304799" y="837861"/>
          <a:ext cx="11046420" cy="50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5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41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026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546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Уровень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9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Базовые общие знания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Базовые умения, требующие выполнения простых заданий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Работать или обучаться под непосредственным руководством в структурированной среде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44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Знания базовых фактов в области трудовой деятельности или обучения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Базовые когнитивные и практические умения, требующие использования соответствующей информации, для выполнения простых заданий и решения однотипных задач с использованием простых правил и инструментов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Работать или обучаться под руководством с некоторой степенью автономии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44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Знание фактов, принципов, процессов и общих концепций в области трудовой деятельности или обучения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Набор когнитивных и практических умений, необходимых для выполнения заданий и решения задач путем отбора и применения базовых методов, инструментов, материалов и информации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Брать на себя ответственность за выполнение заданий в трудовой деятельности или при обучении. При решении задач адаптировать свое поведение к существующим обстоятельствам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7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Фактические и теоретические знания в широком контексте в области трудовой деятельности или обучения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Набор когнитивных и практических умений, необходимых для нахождения решений конкретных проблем в сфере трудовой деятельности или обучения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Осуществлять само-менеджмент в пределах, ограниченных инструкциями, в условиях трудовой деятельности или обучения, которые , как правило, являются предсказуемыми, но подвержены изменениям; Руководить однотипной деятельностью других, при определенной ответственности за оценку и совершенствование трудовой деятельности или  обучения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68128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EFD75F"/>
                </a:solidFill>
              </a:rPr>
              <a:t>EQF</a:t>
            </a:r>
            <a:r>
              <a:rPr lang="ru-RU" sz="3100" b="1" dirty="0">
                <a:solidFill>
                  <a:srgbClr val="EFD75F"/>
                </a:solidFill>
              </a:rPr>
              <a:t>(</a:t>
            </a:r>
            <a:r>
              <a:rPr lang="en-US" sz="3100" b="1" dirty="0">
                <a:solidFill>
                  <a:srgbClr val="EFD75F"/>
                </a:solidFill>
              </a:rPr>
              <a:t>2</a:t>
            </a:r>
            <a:r>
              <a:rPr lang="ru-RU" sz="3100" b="1" dirty="0">
                <a:solidFill>
                  <a:srgbClr val="EFD75F"/>
                </a:solidFill>
              </a:rPr>
              <a:t>)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2574"/>
              </p:ext>
            </p:extLst>
          </p:nvPr>
        </p:nvGraphicFramePr>
        <p:xfrm>
          <a:off x="254000" y="800102"/>
          <a:ext cx="11264901" cy="521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86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7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551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792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Ур-нь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15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Всесторонние, специализированные фактические и теоретические знания в области трудовой деятельности или обучения и понимание ограниченности этих знаний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Широкий диапазон когнитивных и практических умений, необходимых для выработки творческих решений абстрактных проблем/задач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Управлять и руководить в условиях трудовой деятельности или обучения при наличии непредсказуемых изменений. Анализировать и совершенствовать собственную деятельность и деятельности других.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06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Передовые знания в области трудовой деятельности или обучения, включая критическое осмысление теорий и принципов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Продвинутые умения, демонстрирующие мастерство и инновации, необходимые для решения сложных и непредсказуемых проблем в специализированной области трудовой деятельности или обучения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Управлять сложной или профессиональной деятельностью или проектами при ответственности за принятие решений в непредсказуемых условиях трудовой деятельности или обучения. Нести ответственность за управление профессиональным развитием отдельных лиц и групп.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797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Высокоспециализированные знания, часть из которых относится к последним достижениям в соответствующей области трудовой деятельности или обучения, на основе которых формируются оригинальные идеи и/или проводятся исследования; критическое осмысление вопросов в области изучения в смежных областях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Умения решать специализированные проблемы, необходимые для проведения исследований и/или осуществления инноваций с целью создания новых знаний и процедур, а также интегрировать знания из различных областей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Управлять и преобразовывать контексты трудовой деятельности или обучения, которые являются непредсказуемыми и требуют новых стратегических подходов. Нести ответственность за вклад в профессиональные знания и практическую деятельность и/или за оценку стратегической деятельности команд.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2427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Самые передовые знания в области трудовой деятельности или обучения в смежных областях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Самые передовые и специализированные умения и методы, включая синтез и оценку, необходимые для решения важнейших проблем в области исследований и/или инноваций, а также для расширения и переосмысления существующих знаний или профессиональной практики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Демонстрировать значительный авторитет, автономию, </a:t>
                      </a:r>
                      <a:r>
                        <a:rPr lang="ru-RU" sz="1200" dirty="0" err="1" smtClean="0"/>
                        <a:t>инновационность</a:t>
                      </a:r>
                      <a:r>
                        <a:rPr lang="ru-RU" sz="1200" dirty="0" smtClean="0"/>
                        <a:t>, научную и профессиональную цельность, а также устойчивую приверженность разработке новых идей или процессов в передовых областях трудовой деятельности или обучения, включая исследования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6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Национальная рамка квалификаций в Европе: поддержка прозрачности, мобильности и образования в течение всей жизни</a:t>
            </a:r>
            <a:br>
              <a:rPr lang="ru-RU" sz="3200" b="1" dirty="0">
                <a:solidFill>
                  <a:srgbClr val="EFD75F"/>
                </a:solidFill>
              </a:rPr>
            </a:br>
            <a:r>
              <a:rPr lang="ru-RU" sz="3200" b="1" dirty="0">
                <a:solidFill>
                  <a:srgbClr val="EFD75F"/>
                </a:solidFill>
              </a:rPr>
              <a:t/>
            </a:r>
            <a:br>
              <a:rPr lang="ru-RU" sz="3200" b="1" dirty="0">
                <a:solidFill>
                  <a:srgbClr val="EFD75F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545982"/>
            <a:ext cx="10287000" cy="4283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EFD75F"/>
                </a:solidFill>
                <a:ea typeface="+mj-ea"/>
                <a:cs typeface="+mj-cs"/>
              </a:rPr>
              <a:t>QF</a:t>
            </a: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-</a:t>
            </a:r>
            <a:r>
              <a:rPr lang="en-US" sz="2400" b="1" dirty="0">
                <a:solidFill>
                  <a:srgbClr val="EFD75F"/>
                </a:solidFill>
                <a:ea typeface="+mj-ea"/>
                <a:cs typeface="+mj-cs"/>
              </a:rPr>
              <a:t>EHEA</a:t>
            </a: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 – Рамка квалификаций для Европейского пространства высшего образования</a:t>
            </a:r>
          </a:p>
          <a:p>
            <a:pPr>
              <a:buNone/>
            </a:pP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Ядро </a:t>
            </a:r>
            <a:r>
              <a:rPr lang="en-US" sz="2400" b="1" dirty="0">
                <a:solidFill>
                  <a:srgbClr val="EFD75F"/>
                </a:solidFill>
                <a:ea typeface="+mj-ea"/>
                <a:cs typeface="+mj-cs"/>
              </a:rPr>
              <a:t>QF</a:t>
            </a: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-</a:t>
            </a:r>
            <a:r>
              <a:rPr lang="en-US" sz="2400" b="1" dirty="0">
                <a:solidFill>
                  <a:srgbClr val="EFD75F"/>
                </a:solidFill>
                <a:ea typeface="+mj-ea"/>
                <a:cs typeface="+mj-cs"/>
              </a:rPr>
              <a:t>EHEA</a:t>
            </a: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– Дублинские дескрипторы, определяемых в терминах результатов обучения:</a:t>
            </a:r>
            <a:endParaRPr lang="en-US" sz="2400" dirty="0">
              <a:solidFill>
                <a:srgbClr val="002060"/>
              </a:solidFill>
            </a:endParaRPr>
          </a:p>
          <a:p>
            <a:pPr indent="12700">
              <a:buNone/>
            </a:pPr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ru-RU" sz="2400" dirty="0">
                <a:solidFill>
                  <a:srgbClr val="002060"/>
                </a:solidFill>
              </a:rPr>
              <a:t> знания и понимания;</a:t>
            </a:r>
          </a:p>
          <a:p>
            <a:pPr indent="12700">
              <a:buNone/>
            </a:pPr>
            <a:r>
              <a:rPr lang="ru-RU" sz="2400" dirty="0">
                <a:solidFill>
                  <a:srgbClr val="002060"/>
                </a:solidFill>
              </a:rPr>
              <a:t>- применение знаний и пониманий;</a:t>
            </a:r>
          </a:p>
          <a:p>
            <a:pPr indent="12700"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 выражение суждений;</a:t>
            </a:r>
          </a:p>
          <a:p>
            <a:pPr indent="12700"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 коммуникативные способности;</a:t>
            </a:r>
          </a:p>
          <a:p>
            <a:pPr indent="12700"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 способности к обучению.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EFD75F"/>
                </a:solidFill>
                <a:ea typeface="+mj-ea"/>
                <a:cs typeface="+mj-cs"/>
              </a:rPr>
              <a:t>Трудоемкость – </a:t>
            </a:r>
            <a:r>
              <a:rPr lang="ru-RU" sz="2400" dirty="0">
                <a:solidFill>
                  <a:srgbClr val="002060"/>
                </a:solidFill>
              </a:rPr>
              <a:t>в кредитах </a:t>
            </a:r>
            <a:r>
              <a:rPr lang="en-US" sz="2400" dirty="0">
                <a:solidFill>
                  <a:srgbClr val="002060"/>
                </a:solidFill>
              </a:rPr>
              <a:t>ECTS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8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80828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EFD75F"/>
                </a:solidFill>
              </a:rPr>
              <a:t>QF-EHEA (1)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88083"/>
              </p:ext>
            </p:extLst>
          </p:nvPr>
        </p:nvGraphicFramePr>
        <p:xfrm>
          <a:off x="698501" y="1190880"/>
          <a:ext cx="10652718" cy="4611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2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3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24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Цикл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Квалификации присуждаются студентам, которые: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ECTS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277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Короткий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продемонстрировали знания и понимание в области изучения, сформированные на основе общего среднего образования и, как правило, на уровне, который поддерживается продвинутыми учебниками. Эти знания формируют основу для трудовой деятельности или профессии, личностного развития и продолжения обучения для завершения первого цикла;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применять свои знания и понимание в профессиональных контекстах;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способны определять и использовать данные для формулирования ответов на четко определенные конкретные и абстрактные проблемы;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сообщать собственное понимание, умения и деятельность коллегам своего уровня, руководителям и клиентам;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обладают умениями в области обучения для продолжения дальнейшего обучения при определенной степени автономности.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703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Первый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продемонстрировали знания и понимание в области изучения, сформированные на основе общего среднего образования и, как правило, которые соответствуют, как правило, уровню, который поддерживается передовыми учебниками, и включает в себя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определенные аспекты, связанные с наиболее передовыми знаниями в области изучения;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применять свои знания и понимание способом, свидетельствующим о профессиональном подходе к трудовой деятельности или к профессии, и имеют компетенции, обычно демонстрируемые посредством формирования и обоснования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доводов и решения проблем в рамках области изучения;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способны осуществлять сбор и интерпретацию значимых данных (обычно в рамках области изучения) для вынесения суждений, предполагающих учет значимых социальных, научных или этических вопросов;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сообщать информацию, идеи, проблемы и решения как специалистам, так и неспециалистам;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развили такие умения в области обучения, которые необходимы для продолжения обучения с высокой степенью автономности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9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80828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EFD75F"/>
                </a:solidFill>
              </a:rPr>
              <a:t>QF-EHEA (1)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803440"/>
              </p:ext>
            </p:extLst>
          </p:nvPr>
        </p:nvGraphicFramePr>
        <p:xfrm>
          <a:off x="279399" y="1028700"/>
          <a:ext cx="11290300" cy="506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37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08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200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Цикл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Квалификации присуждаются студентам, которые: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ECTS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16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Второй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продемонстрировали знания и понимание, основанные на и выходящие за рамки и/или углубляющие знания и понимание, обычно ассоциирующиеся с уровнем бакалавра, которые составляют основу или возможность для проявления оригинальности при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разработке и/или применении идей, часто в рамках исследовательского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контекста;__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применять свои знания и понимание и способность решать проблемы в новых и незнакомых контекстах в рамках более широких (междисциплинарных) контекстов, связанных с их областью изучения;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способны интегрировать знания и справляться со сложными вопросами и формулировать суждения на основе неполной или ограниченной информации, предполагающей учет социальной и этической ответственности, связанной с использованием их  знаний и суждений;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сообщать свои выводы и использованные для их формулировки знания и обоснование специалистам и неспециалистам четко и непротиворечиво;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обладают умениями в области обучения, позволяющие им продолжать обучение в значительной мере самостоятельно и автономно.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42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Третий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продемонстрировали системное понимание в области изучения и освоение умений и методов исследования в определенной области;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продемонстрировали способность создавать, разрабатывать и адаптировать важный процесс исследований с научной целостностью;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внесли вклад посредством оригинального исследования, расширяющего рамки существующих знаний путем разработки существенного труда, некоторые аспекты которого отражены в национальных или международных реферированных публикациях;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способны к критическому анализу, оценке и синтезу новых и сложных идей;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могут общаться по тематике своей области компетенции с равными по статусу, широким научным сообществом и обществом;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способны содействовать, в рамках академических и профессиональных контекстов, технологическому, социальному или культурному развитию в интересах формирования общества, основанного на знаниях.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0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Предпосылки развития национальных квалификационных систем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82"/>
            <a:ext cx="10515600" cy="428332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40139"/>
                </a:solidFill>
              </a:rPr>
              <a:t>р</a:t>
            </a:r>
            <a:r>
              <a:rPr lang="ru-RU" dirty="0" smtClean="0">
                <a:solidFill>
                  <a:srgbClr val="040139"/>
                </a:solidFill>
              </a:rPr>
              <a:t>ост трудовой мобильности;</a:t>
            </a:r>
          </a:p>
          <a:p>
            <a:r>
              <a:rPr lang="ru-RU" dirty="0">
                <a:solidFill>
                  <a:srgbClr val="040139"/>
                </a:solidFill>
              </a:rPr>
              <a:t>у</a:t>
            </a:r>
            <a:r>
              <a:rPr lang="ru-RU" dirty="0" smtClean="0">
                <a:solidFill>
                  <a:srgbClr val="040139"/>
                </a:solidFill>
              </a:rPr>
              <a:t>силение спроса на высокопрофессиональные навыки и таланты по всему миру;</a:t>
            </a:r>
          </a:p>
          <a:p>
            <a:r>
              <a:rPr lang="ru-RU" dirty="0">
                <a:solidFill>
                  <a:srgbClr val="040139"/>
                </a:solidFill>
              </a:rPr>
              <a:t>р</a:t>
            </a:r>
            <a:r>
              <a:rPr lang="ru-RU" dirty="0" smtClean="0">
                <a:solidFill>
                  <a:srgbClr val="040139"/>
                </a:solidFill>
              </a:rPr>
              <a:t>ост транснациональных корпораций;</a:t>
            </a:r>
          </a:p>
          <a:p>
            <a:r>
              <a:rPr lang="ru-RU" dirty="0">
                <a:solidFill>
                  <a:srgbClr val="040139"/>
                </a:solidFill>
              </a:rPr>
              <a:t>и</a:t>
            </a:r>
            <a:r>
              <a:rPr lang="ru-RU" dirty="0" smtClean="0">
                <a:solidFill>
                  <a:srgbClr val="040139"/>
                </a:solidFill>
              </a:rPr>
              <a:t>нтернационализация образования и обучения;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развитие электронного обучения;</a:t>
            </a:r>
          </a:p>
          <a:p>
            <a:r>
              <a:rPr lang="ru-RU" dirty="0">
                <a:solidFill>
                  <a:srgbClr val="040139"/>
                </a:solidFill>
              </a:rPr>
              <a:t>о</a:t>
            </a:r>
            <a:r>
              <a:rPr lang="ru-RU" dirty="0" smtClean="0">
                <a:solidFill>
                  <a:srgbClr val="040139"/>
                </a:solidFill>
              </a:rPr>
              <a:t>нлайн сертификация;</a:t>
            </a:r>
          </a:p>
          <a:p>
            <a:r>
              <a:rPr lang="ru-RU" dirty="0">
                <a:solidFill>
                  <a:srgbClr val="040139"/>
                </a:solidFill>
              </a:rPr>
              <a:t>п</a:t>
            </a:r>
            <a:r>
              <a:rPr lang="ru-RU" dirty="0" smtClean="0">
                <a:solidFill>
                  <a:srgbClr val="040139"/>
                </a:solidFill>
              </a:rPr>
              <a:t>рогресс в развитии обучения в течение всей жизни;</a:t>
            </a:r>
          </a:p>
          <a:p>
            <a:r>
              <a:rPr lang="ru-RU" dirty="0">
                <a:solidFill>
                  <a:srgbClr val="040139"/>
                </a:solidFill>
              </a:rPr>
              <a:t>р</a:t>
            </a:r>
            <a:r>
              <a:rPr lang="ru-RU" dirty="0" smtClean="0">
                <a:solidFill>
                  <a:srgbClr val="040139"/>
                </a:solidFill>
              </a:rPr>
              <a:t>азвитие сетевых образовательных структур;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отставание систем образования от требований рынка труда. </a:t>
            </a: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9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80828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EFD75F"/>
                </a:solidFill>
              </a:rPr>
              <a:t>EQF/QF-EHEA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388911"/>
              </p:ext>
            </p:extLst>
          </p:nvPr>
        </p:nvGraphicFramePr>
        <p:xfrm>
          <a:off x="1000100" y="2071678"/>
          <a:ext cx="5357850" cy="3476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42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9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C000"/>
                          </a:solidFill>
                        </a:rPr>
                        <a:t>EQF</a:t>
                      </a:r>
                      <a:endParaRPr lang="ru-RU" sz="1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C000"/>
                          </a:solidFill>
                        </a:rPr>
                        <a:t>QF-EHEA</a:t>
                      </a:r>
                      <a:endParaRPr lang="ru-RU" sz="18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3 цикл (докторантура)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 цикл (магистратура)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1 цикл (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</a:rPr>
                        <a:t>бакалвриат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Короткий цикл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0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49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ая фигурная скобка 8"/>
          <p:cNvSpPr/>
          <p:nvPr/>
        </p:nvSpPr>
        <p:spPr>
          <a:xfrm>
            <a:off x="6357950" y="2500306"/>
            <a:ext cx="428628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2714620"/>
            <a:ext cx="192882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Разнообразные подходы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3500438"/>
            <a:ext cx="192882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Разнообразные подходы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6429388" y="3643314"/>
            <a:ext cx="285752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Связь НРК с </a:t>
            </a:r>
            <a:r>
              <a:rPr lang="en-US" sz="2200" b="1" dirty="0">
                <a:solidFill>
                  <a:srgbClr val="FFC000"/>
                </a:solidFill>
              </a:rPr>
              <a:t>EQF </a:t>
            </a:r>
            <a:r>
              <a:rPr lang="ru-RU" sz="2200" b="1" dirty="0">
                <a:solidFill>
                  <a:srgbClr val="FFC000"/>
                </a:solidFill>
              </a:rPr>
              <a:t>и </a:t>
            </a:r>
            <a:r>
              <a:rPr lang="en-US" sz="2200" b="1" dirty="0">
                <a:solidFill>
                  <a:srgbClr val="FFC000"/>
                </a:solidFill>
              </a:rPr>
              <a:t>QF-EHEA</a:t>
            </a:r>
            <a:r>
              <a:rPr lang="ru-RU" sz="2200" b="1" dirty="0">
                <a:solidFill>
                  <a:srgbClr val="FFC000"/>
                </a:solidFill>
              </a:rPr>
              <a:t> (1)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rgbClr val="FFC000"/>
                </a:solidFill>
              </a:rPr>
              <a:t>34 </a:t>
            </a:r>
            <a:r>
              <a:rPr lang="ru-RU" sz="2200" b="1" dirty="0">
                <a:solidFill>
                  <a:srgbClr val="FFC000"/>
                </a:solidFill>
              </a:rPr>
              <a:t>страны </a:t>
            </a:r>
            <a:r>
              <a:rPr lang="en-US" sz="2200" b="1" dirty="0">
                <a:solidFill>
                  <a:srgbClr val="FFC000"/>
                </a:solidFill>
              </a:rPr>
              <a:t> (42 </a:t>
            </a:r>
            <a:r>
              <a:rPr lang="ru-RU" sz="2200" b="1" dirty="0">
                <a:solidFill>
                  <a:srgbClr val="FFC000"/>
                </a:solidFill>
              </a:rPr>
              <a:t>рамки</a:t>
            </a:r>
            <a:r>
              <a:rPr lang="en-US" sz="2200" b="1" dirty="0">
                <a:solidFill>
                  <a:srgbClr val="FFC000"/>
                </a:solidFill>
              </a:rPr>
              <a:t>)</a:t>
            </a:r>
            <a:r>
              <a:rPr lang="ru-RU" sz="2200" b="1" dirty="0">
                <a:solidFill>
                  <a:srgbClr val="FFC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– </a:t>
            </a:r>
            <a:r>
              <a:rPr lang="ru-RU" sz="2200" dirty="0">
                <a:solidFill>
                  <a:srgbClr val="002060"/>
                </a:solidFill>
              </a:rPr>
              <a:t>работают над НКС, охватывающие все типы и уровни квалификации</a:t>
            </a:r>
            <a:endParaRPr lang="en-US" sz="22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4 страны </a:t>
            </a:r>
            <a:r>
              <a:rPr lang="ru-RU" sz="2200" b="1" dirty="0">
                <a:solidFill>
                  <a:srgbClr val="C00000"/>
                </a:solidFill>
              </a:rPr>
              <a:t>- </a:t>
            </a:r>
            <a:r>
              <a:rPr lang="ru-RU" sz="2200" dirty="0">
                <a:solidFill>
                  <a:srgbClr val="002060"/>
                </a:solidFill>
              </a:rPr>
              <a:t>частичные НКС , покрывающие ограниченный диапазон типов и уровней квалификации или состоящие отдельных структур,  функционирующих отдельно от друг друга. (Чехия, Швейцария, Франция, Италия).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29 НКС  </a:t>
            </a:r>
            <a:r>
              <a:rPr lang="ru-RU" sz="2200" b="1" dirty="0">
                <a:solidFill>
                  <a:srgbClr val="C00000"/>
                </a:solidFill>
              </a:rPr>
              <a:t>- </a:t>
            </a:r>
            <a:r>
              <a:rPr lang="ru-RU" sz="2200" dirty="0">
                <a:solidFill>
                  <a:srgbClr val="002060"/>
                </a:solidFill>
              </a:rPr>
              <a:t>официально приняты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18 стран – </a:t>
            </a:r>
            <a:r>
              <a:rPr lang="ru-RU" sz="2200" dirty="0" err="1">
                <a:solidFill>
                  <a:srgbClr val="002060"/>
                </a:solidFill>
              </a:rPr>
              <a:t>операциональная</a:t>
            </a:r>
            <a:r>
              <a:rPr lang="ru-RU" sz="2200" dirty="0">
                <a:solidFill>
                  <a:srgbClr val="002060"/>
                </a:solidFill>
              </a:rPr>
              <a:t> стадия. В 7 из них - Бельгия (Фландрия), Дания, Франция, Ирландия, Мальта, Нидерланды и Соединенное Королевство - в полном объеме.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32 страны – </a:t>
            </a:r>
            <a:r>
              <a:rPr lang="ru-RU" sz="2200" dirty="0">
                <a:solidFill>
                  <a:srgbClr val="002060"/>
                </a:solidFill>
              </a:rPr>
              <a:t>предложили</a:t>
            </a:r>
            <a:r>
              <a:rPr lang="en-US" sz="2200" dirty="0">
                <a:solidFill>
                  <a:srgbClr val="002060"/>
                </a:solidFill>
              </a:rPr>
              <a:t>/</a:t>
            </a:r>
            <a:r>
              <a:rPr lang="ru-RU" sz="2200" dirty="0">
                <a:solidFill>
                  <a:srgbClr val="002060"/>
                </a:solidFill>
              </a:rPr>
              <a:t>приняли </a:t>
            </a:r>
            <a:r>
              <a:rPr lang="en-US" sz="2200" dirty="0">
                <a:solidFill>
                  <a:srgbClr val="002060"/>
                </a:solidFill>
              </a:rPr>
              <a:t> 8-</a:t>
            </a:r>
            <a:r>
              <a:rPr lang="ru-RU" sz="2200" dirty="0">
                <a:solidFill>
                  <a:srgbClr val="002060"/>
                </a:solidFill>
              </a:rPr>
              <a:t>ми уровневые структуры.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27 стран формально связали НРК с </a:t>
            </a:r>
            <a:r>
              <a:rPr lang="en-US" sz="2200" b="1" dirty="0">
                <a:solidFill>
                  <a:srgbClr val="FFC000"/>
                </a:solidFill>
              </a:rPr>
              <a:t>EQF</a:t>
            </a:r>
            <a:r>
              <a:rPr lang="ru-RU" sz="2200" b="1" dirty="0">
                <a:solidFill>
                  <a:srgbClr val="C00000"/>
                </a:solidFill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- Австрия, Бельгия (</a:t>
            </a:r>
            <a:r>
              <a:rPr lang="en-US" sz="2200" dirty="0" err="1">
                <a:solidFill>
                  <a:srgbClr val="002060"/>
                </a:solidFill>
              </a:rPr>
              <a:t>Fl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en-US" sz="2200" dirty="0">
                <a:solidFill>
                  <a:srgbClr val="002060"/>
                </a:solidFill>
              </a:rPr>
              <a:t>W</a:t>
            </a:r>
            <a:r>
              <a:rPr lang="ru-RU" sz="2200" dirty="0">
                <a:solidFill>
                  <a:srgbClr val="002060"/>
                </a:solidFill>
              </a:rPr>
              <a:t>), Болгария, Хорватия, Чехия, Дания, Эстония, Франция, Германия, Венгрия, Исландия, Италия, Ирландия, Латвия, Литва, Люксембург, Мальта, Черногория, Нидерланды, Норвегия, Польша, Португалия, Румыния, Словения, Великобритания , Кипр, Греция.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FFC000"/>
                </a:solidFill>
              </a:rPr>
              <a:t>9 стран </a:t>
            </a:r>
            <a:r>
              <a:rPr lang="ru-RU" sz="2200" dirty="0">
                <a:solidFill>
                  <a:srgbClr val="002060"/>
                </a:solidFill>
              </a:rPr>
              <a:t>указывают на </a:t>
            </a:r>
            <a:r>
              <a:rPr lang="en-US" sz="2200" dirty="0">
                <a:solidFill>
                  <a:srgbClr val="002060"/>
                </a:solidFill>
              </a:rPr>
              <a:t>EQF </a:t>
            </a:r>
            <a:r>
              <a:rPr lang="ru-RU" sz="2200" dirty="0">
                <a:solidFill>
                  <a:srgbClr val="002060"/>
                </a:solidFill>
              </a:rPr>
              <a:t>при выдаче сертификатов, дипломов или </a:t>
            </a:r>
            <a:r>
              <a:rPr lang="ru-RU" sz="2200" dirty="0" err="1">
                <a:solidFill>
                  <a:srgbClr val="002060"/>
                </a:solidFill>
              </a:rPr>
              <a:t>Europass</a:t>
            </a:r>
            <a:r>
              <a:rPr lang="ru-RU" sz="2200" dirty="0">
                <a:solidFill>
                  <a:srgbClr val="002060"/>
                </a:solidFill>
              </a:rPr>
              <a:t> документов.</a:t>
            </a:r>
          </a:p>
          <a:p>
            <a:pPr>
              <a:buFont typeface="Arial" panose="020B0604020202020204" pitchFamily="34" charset="0"/>
              <a:buNone/>
            </a:pPr>
            <a:endParaRPr lang="ru-RU" sz="2200" b="1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C00000"/>
                </a:solidFill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ru-RU" sz="22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2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2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2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300" b="1" dirty="0">
                <a:solidFill>
                  <a:srgbClr val="FFC000"/>
                </a:solidFill>
              </a:rPr>
              <a:t>27 стран формально связали НРК с </a:t>
            </a:r>
            <a:r>
              <a:rPr lang="en-US" sz="2300" b="1" dirty="0">
                <a:solidFill>
                  <a:srgbClr val="FFC000"/>
                </a:solidFill>
              </a:rPr>
              <a:t>EQF</a:t>
            </a:r>
            <a:r>
              <a:rPr lang="ru-RU" sz="2300" b="1" dirty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ru-RU" sz="2300" b="1" dirty="0">
                <a:solidFill>
                  <a:srgbClr val="C00000"/>
                </a:solidFill>
              </a:rPr>
              <a:t> </a:t>
            </a:r>
            <a:r>
              <a:rPr lang="ru-RU" sz="2300" dirty="0">
                <a:solidFill>
                  <a:srgbClr val="002060"/>
                </a:solidFill>
              </a:rPr>
              <a:t>- Австрия, Бельгия (</a:t>
            </a:r>
            <a:r>
              <a:rPr lang="en-US" sz="2300" dirty="0" err="1">
                <a:solidFill>
                  <a:srgbClr val="002060"/>
                </a:solidFill>
              </a:rPr>
              <a:t>Fl</a:t>
            </a:r>
            <a:r>
              <a:rPr lang="ru-RU" sz="2300" dirty="0">
                <a:solidFill>
                  <a:srgbClr val="002060"/>
                </a:solidFill>
              </a:rPr>
              <a:t>, </a:t>
            </a:r>
            <a:r>
              <a:rPr lang="en-US" sz="2300" dirty="0">
                <a:solidFill>
                  <a:srgbClr val="002060"/>
                </a:solidFill>
              </a:rPr>
              <a:t>W</a:t>
            </a:r>
            <a:r>
              <a:rPr lang="ru-RU" sz="2300" dirty="0">
                <a:solidFill>
                  <a:srgbClr val="002060"/>
                </a:solidFill>
              </a:rPr>
              <a:t>), Болгария, Хорватия, Чехия, Дания, Эстония, Франция, Германия, Исландия, Италия, Ирландия, Латвия, Литва, Люксембург, Мальта, Нидерланды, Польша, Португалия, Румыния, Словения, Великобритания  </a:t>
            </a:r>
          </a:p>
          <a:p>
            <a:pPr>
              <a:buNone/>
            </a:pPr>
            <a:r>
              <a:rPr lang="ru-RU" sz="2300" b="1" dirty="0">
                <a:solidFill>
                  <a:srgbClr val="FFC000"/>
                </a:solidFill>
              </a:rPr>
              <a:t>Вызовы</a:t>
            </a:r>
          </a:p>
          <a:p>
            <a:pPr>
              <a:buFontTx/>
              <a:buChar char="-"/>
            </a:pPr>
            <a:r>
              <a:rPr lang="ru-RU" sz="2300" dirty="0" err="1">
                <a:solidFill>
                  <a:srgbClr val="002060"/>
                </a:solidFill>
              </a:rPr>
              <a:t>ресусозатратность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300" dirty="0" err="1">
                <a:solidFill>
                  <a:srgbClr val="002060"/>
                </a:solidFill>
              </a:rPr>
              <a:t>времязатратность</a:t>
            </a:r>
            <a:r>
              <a:rPr lang="ru-RU" sz="2300" dirty="0">
                <a:solidFill>
                  <a:srgbClr val="002060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2300" dirty="0">
                <a:solidFill>
                  <a:srgbClr val="002060"/>
                </a:solidFill>
              </a:rPr>
              <a:t>наличие политической воли.</a:t>
            </a:r>
          </a:p>
          <a:p>
            <a:pPr>
              <a:buNone/>
            </a:pPr>
            <a:r>
              <a:rPr lang="ru-RU" sz="2300" b="1" dirty="0">
                <a:solidFill>
                  <a:srgbClr val="FFC000"/>
                </a:solidFill>
              </a:rPr>
              <a:t>24</a:t>
            </a:r>
            <a:r>
              <a:rPr lang="en-US" sz="2300" b="1" dirty="0">
                <a:solidFill>
                  <a:srgbClr val="FFC000"/>
                </a:solidFill>
              </a:rPr>
              <a:t> </a:t>
            </a:r>
            <a:r>
              <a:rPr lang="ru-RU" sz="2300" b="1" dirty="0">
                <a:solidFill>
                  <a:srgbClr val="FFC000"/>
                </a:solidFill>
              </a:rPr>
              <a:t>стран провели </a:t>
            </a:r>
            <a:r>
              <a:rPr lang="ru-RU" sz="2300" b="1" dirty="0" err="1">
                <a:solidFill>
                  <a:srgbClr val="FFC000"/>
                </a:solidFill>
              </a:rPr>
              <a:t>самосертификацию</a:t>
            </a:r>
            <a:r>
              <a:rPr lang="ru-RU" sz="2300" b="1" dirty="0">
                <a:solidFill>
                  <a:srgbClr val="FFC000"/>
                </a:solidFill>
              </a:rPr>
              <a:t> для </a:t>
            </a:r>
            <a:r>
              <a:rPr lang="en-US" sz="2300" b="1" dirty="0">
                <a:solidFill>
                  <a:srgbClr val="FFC000"/>
                </a:solidFill>
              </a:rPr>
              <a:t>QF-EHEA</a:t>
            </a:r>
            <a:r>
              <a:rPr lang="ru-RU" sz="2300" b="1" dirty="0">
                <a:solidFill>
                  <a:srgbClr val="FFC000"/>
                </a:solidFill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300" b="1" dirty="0">
                <a:solidFill>
                  <a:srgbClr val="FFC000"/>
                </a:solidFill>
              </a:rPr>
              <a:t>Связь НРК с </a:t>
            </a:r>
            <a:r>
              <a:rPr lang="en-US" sz="2300" b="1" dirty="0">
                <a:solidFill>
                  <a:srgbClr val="FFC000"/>
                </a:solidFill>
              </a:rPr>
              <a:t>EQF </a:t>
            </a:r>
            <a:r>
              <a:rPr lang="ru-RU" sz="2300" b="1" dirty="0">
                <a:solidFill>
                  <a:srgbClr val="FFC000"/>
                </a:solidFill>
              </a:rPr>
              <a:t>и </a:t>
            </a:r>
            <a:r>
              <a:rPr lang="en-US" sz="2300" b="1" dirty="0">
                <a:solidFill>
                  <a:srgbClr val="FFC000"/>
                </a:solidFill>
              </a:rPr>
              <a:t>QF-EHEA</a:t>
            </a:r>
            <a:endParaRPr lang="ru-RU" sz="2300" b="1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23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300" b="1" dirty="0">
                <a:solidFill>
                  <a:srgbClr val="FFC000"/>
                </a:solidFill>
              </a:rPr>
              <a:t>15 </a:t>
            </a:r>
            <a:r>
              <a:rPr lang="ru-RU" sz="2300" b="1" dirty="0">
                <a:solidFill>
                  <a:srgbClr val="FFC000"/>
                </a:solidFill>
              </a:rPr>
              <a:t>стран создали совместный отчет</a:t>
            </a:r>
          </a:p>
          <a:p>
            <a:pPr>
              <a:buNone/>
            </a:pPr>
            <a:r>
              <a:rPr lang="en-US" sz="2300" dirty="0">
                <a:solidFill>
                  <a:srgbClr val="002060"/>
                </a:solidFill>
              </a:rPr>
              <a:t>- </a:t>
            </a:r>
            <a:r>
              <a:rPr lang="ru-RU" sz="2300" dirty="0">
                <a:solidFill>
                  <a:srgbClr val="002060"/>
                </a:solidFill>
              </a:rPr>
              <a:t>Мальта – 2009 – совместный отчет : </a:t>
            </a:r>
            <a:r>
              <a:rPr lang="ru-RU" sz="2300" dirty="0" err="1">
                <a:solidFill>
                  <a:srgbClr val="002060"/>
                </a:solidFill>
              </a:rPr>
              <a:t>самосертификация</a:t>
            </a:r>
            <a:r>
              <a:rPr lang="ru-RU" sz="2300" dirty="0">
                <a:solidFill>
                  <a:srgbClr val="002060"/>
                </a:solidFill>
              </a:rPr>
              <a:t> и связь с </a:t>
            </a:r>
            <a:r>
              <a:rPr lang="en-US" sz="2300" dirty="0">
                <a:solidFill>
                  <a:srgbClr val="002060"/>
                </a:solidFill>
              </a:rPr>
              <a:t>EQF</a:t>
            </a:r>
            <a:endParaRPr lang="ru-RU" sz="23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300" dirty="0">
                <a:solidFill>
                  <a:srgbClr val="002060"/>
                </a:solidFill>
              </a:rPr>
              <a:t>Австрия, Болгария, Хорватия, Эстония, Венгрия, Исландия, Латвия, Литва, Люксембург, Мальта, Черногория, Норвегия. Польша, Португалия, Словения </a:t>
            </a:r>
          </a:p>
          <a:p>
            <a:pPr>
              <a:buFontTx/>
              <a:buChar char="-"/>
            </a:pPr>
            <a:endParaRPr lang="ru-RU" sz="2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2300" b="1" dirty="0">
                <a:solidFill>
                  <a:srgbClr val="FFC000"/>
                </a:solidFill>
              </a:rPr>
              <a:t>Вызовы</a:t>
            </a:r>
          </a:p>
          <a:p>
            <a:pPr>
              <a:buFontTx/>
              <a:buChar char="-"/>
            </a:pPr>
            <a:r>
              <a:rPr lang="ru-RU" sz="2300" dirty="0" err="1">
                <a:solidFill>
                  <a:srgbClr val="002060"/>
                </a:solidFill>
              </a:rPr>
              <a:t>ресусозатратность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300" dirty="0" err="1">
                <a:solidFill>
                  <a:srgbClr val="002060"/>
                </a:solidFill>
              </a:rPr>
              <a:t>времязатратность</a:t>
            </a:r>
            <a:r>
              <a:rPr lang="ru-RU" sz="2300" dirty="0">
                <a:solidFill>
                  <a:srgbClr val="002060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2300" dirty="0">
                <a:solidFill>
                  <a:srgbClr val="002060"/>
                </a:solidFill>
              </a:rPr>
              <a:t>наличие политической воли.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300" b="1" dirty="0">
                <a:solidFill>
                  <a:srgbClr val="C00000"/>
                </a:solidFill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Взаимосвязь между Рамкой квалификаций для непрерывного образования (</a:t>
            </a:r>
            <a:r>
              <a:rPr lang="en-US" sz="2400" b="1" dirty="0">
                <a:solidFill>
                  <a:srgbClr val="FFC000"/>
                </a:solidFill>
              </a:rPr>
              <a:t>EQF</a:t>
            </a:r>
            <a:r>
              <a:rPr lang="ru-RU" sz="2400" b="1" dirty="0">
                <a:solidFill>
                  <a:srgbClr val="FFC000"/>
                </a:solidFill>
              </a:rPr>
              <a:t>) и Рамки квалификаций для высшего образования (QF-EHEA) (1)</a:t>
            </a:r>
          </a:p>
          <a:p>
            <a:pPr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-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u="sng" dirty="0">
                <a:solidFill>
                  <a:srgbClr val="002060"/>
                </a:solidFill>
              </a:rPr>
              <a:t>C</a:t>
            </a:r>
            <a:r>
              <a:rPr lang="ru-RU" sz="2400" u="sng" dirty="0" err="1">
                <a:solidFill>
                  <a:srgbClr val="002060"/>
                </a:solidFill>
              </a:rPr>
              <a:t>ходство</a:t>
            </a:r>
            <a:r>
              <a:rPr lang="ru-RU" sz="2400" u="sng" dirty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В рекомендациях </a:t>
            </a:r>
            <a:r>
              <a:rPr lang="en-US" sz="2400" dirty="0">
                <a:solidFill>
                  <a:srgbClr val="002060"/>
                </a:solidFill>
              </a:rPr>
              <a:t>EQF</a:t>
            </a:r>
            <a:r>
              <a:rPr lang="ru-RU" sz="2400" dirty="0">
                <a:solidFill>
                  <a:srgbClr val="002060"/>
                </a:solidFill>
              </a:rPr>
              <a:t> подчеркивает</a:t>
            </a:r>
            <a:r>
              <a:rPr lang="en-US" sz="2400" dirty="0">
                <a:solidFill>
                  <a:srgbClr val="002060"/>
                </a:solidFill>
              </a:rPr>
              <a:t>c</a:t>
            </a:r>
            <a:r>
              <a:rPr lang="ru-RU" sz="2400" dirty="0" err="1">
                <a:solidFill>
                  <a:srgbClr val="002060"/>
                </a:solidFill>
              </a:rPr>
              <a:t>ся</a:t>
            </a:r>
            <a:r>
              <a:rPr lang="ru-RU" sz="2400" dirty="0">
                <a:solidFill>
                  <a:srgbClr val="002060"/>
                </a:solidFill>
              </a:rPr>
              <a:t>,  что уровни 6-8</a:t>
            </a:r>
            <a:r>
              <a:rPr lang="en-US" sz="2400" dirty="0">
                <a:solidFill>
                  <a:srgbClr val="002060"/>
                </a:solidFill>
              </a:rPr>
              <a:t> EQF</a:t>
            </a:r>
            <a:r>
              <a:rPr lang="ru-RU" sz="2400" dirty="0">
                <a:solidFill>
                  <a:srgbClr val="002060"/>
                </a:solidFill>
              </a:rPr>
              <a:t> соответствуют 1-му, 2-му, 3-му циклам </a:t>
            </a:r>
            <a:r>
              <a:rPr lang="en-US" sz="2400" dirty="0">
                <a:solidFill>
                  <a:srgbClr val="002060"/>
                </a:solidFill>
              </a:rPr>
              <a:t>QF-</a:t>
            </a:r>
            <a:r>
              <a:rPr lang="ru-RU" sz="2400" dirty="0">
                <a:solidFill>
                  <a:srgbClr val="002060"/>
                </a:solidFill>
              </a:rPr>
              <a:t>ЕНЕА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ru-RU" sz="2400" u="sng" dirty="0">
                <a:solidFill>
                  <a:srgbClr val="002060"/>
                </a:solidFill>
              </a:rPr>
              <a:t>Отличие: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QF-EHEA обращает особое внимание на потребности сектора высшего образования и поддерживает определенную гармонизацию положений.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en-US" sz="2400" dirty="0">
                <a:solidFill>
                  <a:srgbClr val="002060"/>
                </a:solidFill>
              </a:rPr>
              <a:t>EQF</a:t>
            </a:r>
            <a:r>
              <a:rPr lang="ru-RU" sz="2400" dirty="0">
                <a:solidFill>
                  <a:srgbClr val="002060"/>
                </a:solidFill>
              </a:rPr>
              <a:t> сосредоточивается на общей системе квалификаций, ее прозрачности и проницаемость и не стремятся к институциональной гармонизации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Взаимосвязь между рамками квалификаций для непрерывного образования (</a:t>
            </a:r>
            <a:r>
              <a:rPr lang="en-US" sz="2400" b="1" dirty="0">
                <a:solidFill>
                  <a:srgbClr val="FFC000"/>
                </a:solidFill>
              </a:rPr>
              <a:t>EQF</a:t>
            </a:r>
            <a:r>
              <a:rPr lang="ru-RU" sz="2400" b="1" dirty="0">
                <a:solidFill>
                  <a:srgbClr val="FFC000"/>
                </a:solidFill>
              </a:rPr>
              <a:t>) и Рамки квалификаций для высшего образования (QF-EHEA) (2)</a:t>
            </a:r>
          </a:p>
          <a:p>
            <a:pPr>
              <a:buNone/>
            </a:pPr>
            <a:endParaRPr lang="en-US" sz="24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	Страны, разрабатывающие интегрированные НРК</a:t>
            </a:r>
          </a:p>
          <a:p>
            <a:pPr marL="342900" lvl="1" indent="-342900">
              <a:buNone/>
            </a:pPr>
            <a:r>
              <a:rPr lang="ru-RU" dirty="0">
                <a:solidFill>
                  <a:srgbClr val="002060"/>
                </a:solidFill>
              </a:rPr>
              <a:t>	- Явный акцент на проницаемость, строгая необходимость  вертикальной и горизонтальной прогрессии;</a:t>
            </a:r>
          </a:p>
          <a:p>
            <a:pPr marL="342900" lvl="1" indent="-342900">
              <a:buNone/>
            </a:pPr>
            <a:r>
              <a:rPr lang="ru-RU" dirty="0">
                <a:solidFill>
                  <a:srgbClr val="002060"/>
                </a:solidFill>
              </a:rPr>
              <a:t>	- Дескрипторы уровней следуют той же логике той же логике , от 1-8 уровня; </a:t>
            </a:r>
          </a:p>
          <a:p>
            <a:pPr marL="342900" lvl="1" indent="-342900">
              <a:buNone/>
            </a:pPr>
            <a:r>
              <a:rPr lang="ru-RU" dirty="0">
                <a:solidFill>
                  <a:srgbClr val="002060"/>
                </a:solidFill>
              </a:rPr>
              <a:t>	- Уровни 6-8 явно открыты для квалификаций , присваиваемых вне  традиционной области высшего образования (определяемого </a:t>
            </a:r>
            <a:r>
              <a:rPr lang="en-US" dirty="0">
                <a:solidFill>
                  <a:srgbClr val="002060"/>
                </a:solidFill>
              </a:rPr>
              <a:t>QF-EHEA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Примеры: НРК Ирландии, Польши, Германии</a:t>
            </a:r>
            <a:r>
              <a:rPr lang="ru-RU" sz="2400" b="1" dirty="0">
                <a:solidFill>
                  <a:srgbClr val="C00000"/>
                </a:solidFill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Взаимосвязь между рамками квалификаций для непрерывного образования (</a:t>
            </a:r>
            <a:r>
              <a:rPr lang="en-US" sz="2400" b="1" dirty="0">
                <a:solidFill>
                  <a:srgbClr val="FFC000"/>
                </a:solidFill>
              </a:rPr>
              <a:t>EQF</a:t>
            </a:r>
            <a:r>
              <a:rPr lang="ru-RU" sz="2400" b="1" dirty="0">
                <a:solidFill>
                  <a:srgbClr val="FFC000"/>
                </a:solidFill>
              </a:rPr>
              <a:t>) и Рамки квалификаций для высшего образования (QF-EHEA) (3)</a:t>
            </a:r>
          </a:p>
          <a:p>
            <a:pPr>
              <a:buNone/>
            </a:pPr>
            <a:endParaRPr lang="en-US" sz="24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	Страны, </a:t>
            </a:r>
            <a:r>
              <a:rPr lang="ru-RU" sz="2400" dirty="0">
                <a:solidFill>
                  <a:srgbClr val="FFC000"/>
                </a:solidFill>
              </a:rPr>
              <a:t> с </a:t>
            </a:r>
            <a:r>
              <a:rPr lang="ru-RU" sz="2400" b="1" dirty="0">
                <a:solidFill>
                  <a:srgbClr val="FFC000"/>
                </a:solidFill>
              </a:rPr>
              <a:t>четкой разделительной линии между тем, что соответствует уровню 1-5 и 6-8 ЕСК</a:t>
            </a:r>
          </a:p>
          <a:p>
            <a:pPr marL="342900" lvl="1" indent="-342900">
              <a:buNone/>
            </a:pPr>
            <a:r>
              <a:rPr lang="ru-RU" dirty="0">
                <a:solidFill>
                  <a:srgbClr val="002060"/>
                </a:solidFill>
              </a:rPr>
              <a:t>	- дескрипторы 1-5 уровней и дескрипторы 6-8 уровней строятся на основе различных логик;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- Уровни 6-8 не являются открытыми для квалификаций, присвоенных  вне традиционной области высшего образования. </a:t>
            </a:r>
          </a:p>
          <a:p>
            <a:pPr>
              <a:tabLst>
                <a:tab pos="361950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	Примеры: НКС Дании, Бельгии (</a:t>
            </a:r>
            <a:r>
              <a:rPr lang="ru-RU" sz="2400" dirty="0" err="1">
                <a:solidFill>
                  <a:srgbClr val="002060"/>
                </a:solidFill>
              </a:rPr>
              <a:t>Фр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Взаимосвязь между рамками квалификаций для непрерывного образования (</a:t>
            </a:r>
            <a:r>
              <a:rPr lang="en-US" sz="2400" b="1" dirty="0">
                <a:solidFill>
                  <a:srgbClr val="FFC000"/>
                </a:solidFill>
              </a:rPr>
              <a:t>EQF</a:t>
            </a:r>
            <a:r>
              <a:rPr lang="ru-RU" sz="2400" b="1" dirty="0">
                <a:solidFill>
                  <a:srgbClr val="FFC000"/>
                </a:solidFill>
              </a:rPr>
              <a:t>) и Рамки квалификаций для высшего образования (QF-EHEA)</a:t>
            </a:r>
          </a:p>
          <a:p>
            <a:pPr>
              <a:buNone/>
            </a:pPr>
            <a:endParaRPr lang="en-US" sz="24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	Страны, 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разрабатывающие параллельные  структуры уровней и дескрипторов для 6-8 уровней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- Уровни 6-8 открыты для разных типов квалификаций, но характеризуются различными направлениями квалификаций и описываются различными дескрипторами. Пример: НКС Австрии 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- Уровни 6-8 открыты для всех квалификаций , но характеризуются различными направлениями квалификаций и описываются теми же дескрипторами. 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Пример: НКС Бельгии(</a:t>
            </a:r>
            <a:r>
              <a:rPr lang="ru-RU" sz="2400" dirty="0" err="1">
                <a:solidFill>
                  <a:srgbClr val="002060"/>
                </a:solidFill>
              </a:rPr>
              <a:t>Флам</a:t>
            </a:r>
            <a:r>
              <a:rPr lang="ru-RU" sz="2400" dirty="0">
                <a:solidFill>
                  <a:srgbClr val="002060"/>
                </a:solidFill>
              </a:rPr>
              <a:t>).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Руководство развитием НРК</a:t>
            </a:r>
            <a:r>
              <a:rPr lang="en-US" sz="2400" b="1" dirty="0">
                <a:solidFill>
                  <a:srgbClr val="FFC000"/>
                </a:solidFill>
              </a:rPr>
              <a:t> (1)</a:t>
            </a:r>
            <a:endParaRPr lang="ru-RU" sz="2400" b="1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На общеевропейском уровне: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- </a:t>
            </a:r>
            <a:r>
              <a:rPr lang="en-US" sz="2400" dirty="0">
                <a:solidFill>
                  <a:srgbClr val="002060"/>
                </a:solidFill>
              </a:rPr>
              <a:t>EQF Advisory Group </a:t>
            </a: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сопредседательство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EC</a:t>
            </a:r>
            <a:r>
              <a:rPr lang="ru-RU" sz="2400" dirty="0">
                <a:solidFill>
                  <a:srgbClr val="002060"/>
                </a:solidFill>
              </a:rPr>
              <a:t> и </a:t>
            </a:r>
            <a:r>
              <a:rPr lang="en-US" sz="2400" dirty="0" err="1">
                <a:solidFill>
                  <a:srgbClr val="002060"/>
                </a:solidFill>
              </a:rPr>
              <a:t>Cedefop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через регулярные встречи (4-5 раз</a:t>
            </a:r>
            <a:r>
              <a:rPr lang="en-US" sz="2400" dirty="0">
                <a:solidFill>
                  <a:srgbClr val="002060"/>
                </a:solidFill>
              </a:rPr>
              <a:t>/</a:t>
            </a:r>
            <a:r>
              <a:rPr lang="ru-RU" sz="2400" dirty="0">
                <a:solidFill>
                  <a:srgbClr val="002060"/>
                </a:solidFill>
              </a:rPr>
              <a:t>год) – взаимное обучение, рабочие группы; </a:t>
            </a:r>
            <a:r>
              <a:rPr lang="en-US" sz="2400" dirty="0" err="1">
                <a:solidFill>
                  <a:srgbClr val="002060"/>
                </a:solidFill>
              </a:rPr>
              <a:t>Cedefop</a:t>
            </a:r>
            <a:r>
              <a:rPr lang="en-US" sz="2400" dirty="0">
                <a:solidFill>
                  <a:srgbClr val="002060"/>
                </a:solidFill>
              </a:rPr>
              <a:t> – </a:t>
            </a:r>
            <a:r>
              <a:rPr lang="ru-RU" sz="2400" dirty="0">
                <a:solidFill>
                  <a:srgbClr val="002060"/>
                </a:solidFill>
              </a:rPr>
              <a:t>аналитические отчеты.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en-US" sz="2400" dirty="0">
                <a:solidFill>
                  <a:srgbClr val="002060"/>
                </a:solidFill>
              </a:rPr>
              <a:t>EQF AG</a:t>
            </a:r>
            <a:r>
              <a:rPr lang="ru-RU" sz="2400" dirty="0">
                <a:solidFill>
                  <a:srgbClr val="002060"/>
                </a:solidFill>
              </a:rPr>
              <a:t> – 10 критериев и процедур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/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u="sng" dirty="0">
              <a:solidFill>
                <a:srgbClr val="002060"/>
              </a:solidFill>
            </a:endParaRPr>
          </a:p>
          <a:p>
            <a:pPr indent="457200">
              <a:lnSpc>
                <a:spcPct val="120000"/>
              </a:lnSpc>
              <a:spcBef>
                <a:spcPts val="0"/>
              </a:spcBef>
              <a:tabLst>
                <a:tab pos="0" algn="l"/>
              </a:tabLst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Руководство развитием НРК (2)</a:t>
            </a: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На общеевропейском уровне: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300" dirty="0">
                <a:solidFill>
                  <a:srgbClr val="002060"/>
                </a:solidFill>
              </a:rPr>
              <a:t>- сеть национальных координационных пунктов (</a:t>
            </a:r>
            <a:r>
              <a:rPr lang="en-US" sz="2300" dirty="0">
                <a:solidFill>
                  <a:srgbClr val="002060"/>
                </a:solidFill>
              </a:rPr>
              <a:t>NCPs</a:t>
            </a:r>
            <a:r>
              <a:rPr lang="ru-RU" sz="2300" dirty="0">
                <a:solidFill>
                  <a:srgbClr val="002060"/>
                </a:solidFill>
              </a:rPr>
              <a:t>)</a:t>
            </a:r>
            <a:endParaRPr lang="en-US" sz="23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300" dirty="0">
                <a:solidFill>
                  <a:srgbClr val="002060"/>
                </a:solidFill>
              </a:rPr>
              <a:t>	</a:t>
            </a:r>
            <a:r>
              <a:rPr lang="ru-RU" sz="2300" dirty="0">
                <a:solidFill>
                  <a:srgbClr val="002060"/>
                </a:solidFill>
              </a:rPr>
              <a:t>- </a:t>
            </a:r>
            <a:r>
              <a:rPr lang="en-US" sz="2300" dirty="0">
                <a:solidFill>
                  <a:srgbClr val="002060"/>
                </a:solidFill>
              </a:rPr>
              <a:t>2008 </a:t>
            </a:r>
            <a:r>
              <a:rPr lang="ru-RU" sz="2300" dirty="0">
                <a:solidFill>
                  <a:srgbClr val="002060"/>
                </a:solidFill>
              </a:rPr>
              <a:t>год – рекомендация европейским странам  установить </a:t>
            </a:r>
            <a:r>
              <a:rPr lang="en-US" sz="2300" dirty="0">
                <a:solidFill>
                  <a:srgbClr val="002060"/>
                </a:solidFill>
              </a:rPr>
              <a:t>NCP</a:t>
            </a:r>
            <a:r>
              <a:rPr lang="ru-RU" sz="2300" dirty="0">
                <a:solidFill>
                  <a:srgbClr val="002060"/>
                </a:solidFill>
              </a:rPr>
              <a:t>, чтобы «говорить на одном языке»;</a:t>
            </a:r>
          </a:p>
          <a:p>
            <a:pPr>
              <a:buNone/>
            </a:pPr>
            <a:r>
              <a:rPr lang="ru-RU" sz="2300" dirty="0">
                <a:solidFill>
                  <a:srgbClr val="002060"/>
                </a:solidFill>
              </a:rPr>
              <a:t>	- </a:t>
            </a:r>
            <a:r>
              <a:rPr lang="en-US" sz="2300" dirty="0">
                <a:solidFill>
                  <a:srgbClr val="002060"/>
                </a:solidFill>
              </a:rPr>
              <a:t>NCP</a:t>
            </a:r>
            <a:r>
              <a:rPr lang="ru-RU" sz="2300" dirty="0">
                <a:solidFill>
                  <a:srgbClr val="002060"/>
                </a:solidFill>
              </a:rPr>
              <a:t> действуют во всех странах-участницах;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в большинстве стран действуют под эгидой Министерства образования;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Бельгия (Фр.), Италия – действуют под эгидой Министерства труда;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Португалия, Словения – оба министерства руководят </a:t>
            </a:r>
            <a:r>
              <a:rPr lang="en-US" sz="2300" dirty="0">
                <a:solidFill>
                  <a:srgbClr val="002060"/>
                </a:solidFill>
              </a:rPr>
              <a:t>VET</a:t>
            </a:r>
            <a:r>
              <a:rPr lang="ru-RU" sz="2300" dirty="0">
                <a:solidFill>
                  <a:srgbClr val="002060"/>
                </a:solidFill>
              </a:rPr>
              <a:t> агентством;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только в Латвии – Центр </a:t>
            </a:r>
            <a:r>
              <a:rPr lang="en-US" sz="2300" dirty="0">
                <a:solidFill>
                  <a:srgbClr val="002060"/>
                </a:solidFill>
              </a:rPr>
              <a:t>ENIC/NARIC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Шотландия – независимая организация;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 Германия – объединенная инициатива федерального правительства и земель;</a:t>
            </a:r>
          </a:p>
          <a:p>
            <a:pPr>
              <a:buNone/>
              <a:tabLst>
                <a:tab pos="441325" algn="l"/>
                <a:tab pos="803275" algn="l"/>
              </a:tabLst>
            </a:pPr>
            <a:r>
              <a:rPr lang="ru-RU" sz="2300" dirty="0">
                <a:solidFill>
                  <a:srgbClr val="002060"/>
                </a:solidFill>
              </a:rPr>
              <a:t>		-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  <a:r>
              <a:rPr lang="ru-RU" sz="2300" dirty="0">
                <a:solidFill>
                  <a:srgbClr val="002060"/>
                </a:solidFill>
              </a:rPr>
              <a:t>Франция- национальный комитет по профессиональной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41591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Основные вызовы: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82"/>
            <a:ext cx="10515600" cy="42833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40139"/>
                </a:solidFill>
              </a:rPr>
              <a:t>Как увеличить взаимное доверие к квалификациям?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Как обеспечить, чтобы знания, навыки, компетенции, отраженные в документах, признавались на национальном и международном уровнях?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Как установить понятную форму для разных заинтересованных сторон?</a:t>
            </a:r>
          </a:p>
          <a:p>
            <a:r>
              <a:rPr lang="ru-RU" dirty="0" smtClean="0">
                <a:solidFill>
                  <a:srgbClr val="040139"/>
                </a:solidFill>
              </a:rPr>
              <a:t>Как обеспечить соответствие квалификаций требованиям рынка труда? </a:t>
            </a: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7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Цели и задачи НРК (3) (только у одной или нескольких стран)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1) достижение паритета важности между профессиональным и высшим образованием (Германия, Греция);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2) Мониторинг спроса и предложения системы образования и обучения (Эстония);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3) Повышение приспособления системы образования и обучения к индивидуальным нуждам (Великобритания);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4) Поддержка участия в среднем образовании (Португалия);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</a:rPr>
              <a:t>5) Продвижение социальной инклюзии и развития(Хорватия);</a:t>
            </a: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44500" y="333360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Функции трансформационной системы НРК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Начинается с видения будущей системы образования и обучения;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Реформы и преобразования;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Драйвер изменения;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‘Сверху-вниз’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Регулятивный характер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Провайдеры образования являются одной из заинтересованных сторон</a:t>
            </a: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1067857" y="582596"/>
            <a:ext cx="11125200" cy="5381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2400" b="1" dirty="0">
              <a:solidFill>
                <a:srgbClr val="FFC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400" b="1" dirty="0">
              <a:solidFill>
                <a:srgbClr val="FFC000"/>
              </a:solidFill>
            </a:endParaRPr>
          </a:p>
          <a:p>
            <a:pPr algn="ctr">
              <a:buNone/>
            </a:pPr>
            <a:endParaRPr lang="ru-RU" sz="2400" b="1" dirty="0">
              <a:solidFill>
                <a:srgbClr val="FFC000"/>
              </a:solidFill>
            </a:endParaRPr>
          </a:p>
          <a:p>
            <a:pPr algn="ctr">
              <a:buNone/>
            </a:pPr>
            <a:endParaRPr lang="ru-RU" sz="2400" b="1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rgbClr val="FFC000"/>
                </a:solidFill>
              </a:rPr>
              <a:t>Благодарю за внимание!</a:t>
            </a: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Квалификация: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82"/>
            <a:ext cx="10515600" cy="428332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40139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600" dirty="0">
                <a:solidFill>
                  <a:srgbClr val="040139"/>
                </a:solidFill>
              </a:rPr>
              <a:t>Формальный результат процесса оценки и признания компетентным органом освоения индивидом определенной образовательной программы и/или практического опыта.</a:t>
            </a:r>
          </a:p>
          <a:p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6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3"/>
            <a:ext cx="10515600" cy="80009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Квалификация: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738502"/>
              </p:ext>
            </p:extLst>
          </p:nvPr>
        </p:nvGraphicFramePr>
        <p:xfrm>
          <a:off x="254000" y="762000"/>
          <a:ext cx="112522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2105">
                  <a:extLst>
                    <a:ext uri="{9D8B030D-6E8A-4147-A177-3AD203B41FA5}">
                      <a16:colId xmlns="" xmlns:a16="http://schemas.microsoft.com/office/drawing/2014/main" val="1729922044"/>
                    </a:ext>
                  </a:extLst>
                </a:gridCol>
                <a:gridCol w="6600095">
                  <a:extLst>
                    <a:ext uri="{9D8B030D-6E8A-4147-A177-3AD203B41FA5}">
                      <a16:colId xmlns="" xmlns:a16="http://schemas.microsoft.com/office/drawing/2014/main" val="1729930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Традиционные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Современные квалификации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795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Сфокусированы на начальном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Поддерживают обучение в течение всей жизни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124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Определяются обучающими структурами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Определяются заинтересованными сторонами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684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Основаны на учебной программе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Основаны на результатах обучения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323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в рамках заданного контекста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Альтернативные траектории обучения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702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Используются для первого трудоустройства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Используются для различных целей, 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Записи о трудоустройстве, смене работодателя, дальнейшего обучения и развития карьеры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797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Сфокусированы</a:t>
                      </a:r>
                      <a:r>
                        <a:rPr lang="ru-RU" baseline="0" dirty="0" smtClean="0"/>
                        <a:t> на молодых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всех типов учащихся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7428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основном вертикальная последовательность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Горизонтальная и вертикальная</a:t>
                      </a:r>
                      <a:r>
                        <a:rPr lang="ru-RU" baseline="0" dirty="0" smtClean="0"/>
                        <a:t> последовательность и мобильность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90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Контролируются единым органом, который часто управляется</a:t>
                      </a:r>
                      <a:r>
                        <a:rPr lang="ru-RU" baseline="0" dirty="0" smtClean="0"/>
                        <a:t> министерством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Включает различные учреждения и заинтересованные стороны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383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Признаются только полные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Частичное признание (разделение на блок) является ключевым принципом,</a:t>
                      </a:r>
                      <a:r>
                        <a:rPr lang="ru-RU" baseline="0" dirty="0" smtClean="0"/>
                        <a:t> в том числе для содействия официальному признанию неформального и спонтанного обучения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143261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60324" y="774349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Национальная система квалификаций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619" y="1355482"/>
            <a:ext cx="10515600" cy="4283321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  <a:tabLst>
                <a:tab pos="0" algn="l"/>
              </a:tabLst>
            </a:pP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tabLst>
                <a:tab pos="0" algn="l"/>
              </a:tabLst>
            </a:pPr>
            <a:r>
              <a:rPr lang="ru-RU" dirty="0">
                <a:solidFill>
                  <a:srgbClr val="040139"/>
                </a:solidFill>
              </a:rPr>
              <a:t>Системы квалификации включают все аспекты деятельности той или иной страны, которые приводят к признанию обучения. Эти системы включают в себя средства разработки и </a:t>
            </a:r>
            <a:r>
              <a:rPr lang="ru-RU" dirty="0" err="1">
                <a:solidFill>
                  <a:srgbClr val="040139"/>
                </a:solidFill>
              </a:rPr>
              <a:t>операционализации</a:t>
            </a:r>
            <a:r>
              <a:rPr lang="ru-RU" dirty="0">
                <a:solidFill>
                  <a:srgbClr val="040139"/>
                </a:solidFill>
              </a:rPr>
              <a:t> национальной или региональной политики в отношении квалификации, институциональных механизмов, процессов обеспечения качества, оценки и процессов присуждения и признания профессиональных навыков и других механизмов, которые связывают образование и обучение с рынком труда и гражданским обществом.  Национальные квалификационные системы могут быть более или менее интегрированы и последовательны. </a:t>
            </a: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5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582" y="-9848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Национальная система квалификаций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730583" y="1091750"/>
            <a:ext cx="9692555" cy="4580836"/>
            <a:chOff x="-905713" y="2277164"/>
            <a:chExt cx="9692555" cy="458083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286116" y="2357430"/>
              <a:ext cx="1928826" cy="78581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НРК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905713" y="2277164"/>
              <a:ext cx="2885633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Региональные системы квалификаций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14678" y="4357694"/>
              <a:ext cx="2143140" cy="7762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Профессиональные стандарты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678" y="3357562"/>
              <a:ext cx="2143140" cy="77629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Отраслевые</a:t>
              </a:r>
              <a:r>
                <a:rPr lang="en-US" dirty="0">
                  <a:solidFill>
                    <a:srgbClr val="040139"/>
                  </a:solidFill>
                </a:rPr>
                <a:t>/</a:t>
              </a:r>
              <a:endParaRPr lang="ru-RU" dirty="0">
                <a:solidFill>
                  <a:srgbClr val="040139"/>
                </a:solidFill>
              </a:endParaRPr>
            </a:p>
            <a:p>
              <a:pPr algn="ctr"/>
              <a:r>
                <a:rPr lang="ru-RU" dirty="0">
                  <a:solidFill>
                    <a:srgbClr val="040139"/>
                  </a:solidFill>
                </a:rPr>
                <a:t>секторальные рамки</a:t>
              </a:r>
            </a:p>
          </p:txBody>
        </p:sp>
        <p:sp>
          <p:nvSpPr>
            <p:cNvPr id="14" name="Двойная стрелка влево/вправо 13"/>
            <p:cNvSpPr/>
            <p:nvPr/>
          </p:nvSpPr>
          <p:spPr>
            <a:xfrm>
              <a:off x="1979921" y="2500306"/>
              <a:ext cx="1337062" cy="385668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429388" y="4357694"/>
              <a:ext cx="2143140" cy="7762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Институты признания квалификаций</a:t>
              </a:r>
            </a:p>
          </p:txBody>
        </p:sp>
        <p:sp>
          <p:nvSpPr>
            <p:cNvPr id="17" name="Двойная стрелка влево/вправо 16"/>
            <p:cNvSpPr/>
            <p:nvPr/>
          </p:nvSpPr>
          <p:spPr>
            <a:xfrm>
              <a:off x="5289338" y="4516791"/>
              <a:ext cx="1214446" cy="48384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</a:rPr>
                <a:t>процедуры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57158" y="4429132"/>
              <a:ext cx="2143140" cy="77629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Программы образования и обучения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57950" y="5286388"/>
              <a:ext cx="2428892" cy="1571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02060"/>
                  </a:solidFill>
                </a:rPr>
                <a:t>Признание формального, неформального, </a:t>
              </a:r>
              <a:r>
                <a:rPr lang="ru-RU" dirty="0" err="1">
                  <a:solidFill>
                    <a:srgbClr val="002060"/>
                  </a:solidFill>
                </a:rPr>
                <a:t>информального</a:t>
              </a:r>
              <a:r>
                <a:rPr lang="ru-RU" dirty="0">
                  <a:solidFill>
                    <a:srgbClr val="002060"/>
                  </a:solidFill>
                </a:rPr>
                <a:t> образования и обучения</a:t>
              </a:r>
            </a:p>
          </p:txBody>
        </p:sp>
        <p:sp>
          <p:nvSpPr>
            <p:cNvPr id="20" name="Двойная стрелка влево/вправо 19"/>
            <p:cNvSpPr/>
            <p:nvPr/>
          </p:nvSpPr>
          <p:spPr>
            <a:xfrm>
              <a:off x="2214546" y="4588661"/>
              <a:ext cx="1194187" cy="545327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</a:rPr>
                <a:t>процедуры</a:t>
              </a:r>
            </a:p>
          </p:txBody>
        </p:sp>
        <p:sp>
          <p:nvSpPr>
            <p:cNvPr id="21" name="Двойная стрелка влево/вправо 20"/>
            <p:cNvSpPr/>
            <p:nvPr/>
          </p:nvSpPr>
          <p:spPr>
            <a:xfrm rot="5400000">
              <a:off x="3735591" y="3511761"/>
              <a:ext cx="1204922" cy="46789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40139"/>
                  </a:solidFill>
                </a:rPr>
                <a:t>процедуры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8433" y="6071068"/>
              <a:ext cx="2143140" cy="7762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40139"/>
                  </a:solidFill>
                </a:rPr>
                <a:t>Система гарантии качества</a:t>
              </a:r>
            </a:p>
          </p:txBody>
        </p:sp>
        <p:sp>
          <p:nvSpPr>
            <p:cNvPr id="23" name="Двойная стрелка влево/вправо 22"/>
            <p:cNvSpPr/>
            <p:nvPr/>
          </p:nvSpPr>
          <p:spPr>
            <a:xfrm rot="5400000">
              <a:off x="1003861" y="5370382"/>
              <a:ext cx="1171448" cy="431961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2060"/>
                  </a:solidFill>
                </a:rPr>
                <a:t>процедуры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07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619" y="22041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Национальная рамка квалификаций – ядро НСК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231902"/>
            <a:ext cx="10769600" cy="4597401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040139"/>
                </a:solidFill>
              </a:rPr>
              <a:t>НРК представляет собой </a:t>
            </a:r>
            <a:r>
              <a:rPr lang="ru-RU" sz="2300" b="1" dirty="0">
                <a:solidFill>
                  <a:srgbClr val="EFD75F"/>
                </a:solidFill>
              </a:rPr>
              <a:t>инструмент для развития, классификации и признания квалификаций</a:t>
            </a:r>
            <a:r>
              <a:rPr lang="ru-RU" sz="2300" dirty="0">
                <a:solidFill>
                  <a:srgbClr val="040139"/>
                </a:solidFill>
              </a:rPr>
              <a:t> в соответствии с набором критериев для достигаемых уровней обучения. Этот набор критериев может быть неявным или явным в дескрипторах квалификаций. Масштаб рамок может быть всеобъемлющим, охватывающим, все учебные достижения и образовательные траектории или может быть приурочен к определенному сектору - например, начальное образование, образование взрослых,  профессиональная подготовка или профессиональная область. 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040139"/>
                </a:solidFill>
              </a:rPr>
              <a:t>Некоторые рамки могут иметь больше элементов и более жесткую структуру, чем другие; некоторые из них могут иметь правовую основу, тогда как другие представляют собой консенсус мнений социальных партнеров. Все НРК, однако, создают основу для улучшения качества, доступности, связи и признания обществом или рынком труда квалификации как внутри страны, так и на международном уровне.</a:t>
            </a: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6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EFD75F"/>
                </a:solidFill>
              </a:rPr>
              <a:t>Феномен национальных квалификационных рамок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42815"/>
            <a:ext cx="4471471" cy="4277502"/>
          </a:xfrm>
        </p:spPr>
        <p:txBody>
          <a:bodyPr>
            <a:normAutofit fontScale="70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solidFill>
                  <a:srgbClr val="040139"/>
                </a:solidFill>
              </a:rPr>
              <a:t>В соответствии с данными Института UNESCO по образованию в течение всей жизни в мире уже в 150 стран занимаются развитием Национальных квалификационных рамок. Учитывая, что по данным ООН в мире существуют на сегодняшний день 193 независимых государствах, то более 3/4 из них вовлечено в этот глобальный процесс. </a:t>
            </a: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1054103"/>
              </p:ext>
            </p:extLst>
          </p:nvPr>
        </p:nvGraphicFramePr>
        <p:xfrm>
          <a:off x="6177518" y="1442817"/>
          <a:ext cx="4550735" cy="3820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64238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3284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3539</TotalTime>
  <Words>2814</Words>
  <Application>Microsoft Office PowerPoint</Application>
  <PresentationFormat>Широкоэкранный</PresentationFormat>
  <Paragraphs>383</Paragraphs>
  <Slides>32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Тема Office</vt:lpstr>
      <vt:lpstr>Развитие профессиональных навыков для меняющегося мира: национальные квалификационные системы в фокусе перемен</vt:lpstr>
      <vt:lpstr>Предпосылки развития национальных квалификационных систем</vt:lpstr>
      <vt:lpstr>Основные вызовы:</vt:lpstr>
      <vt:lpstr>Квалификация:</vt:lpstr>
      <vt:lpstr>Квалификация:</vt:lpstr>
      <vt:lpstr>Национальная система квалификаций</vt:lpstr>
      <vt:lpstr>Национальная система квалификаций</vt:lpstr>
      <vt:lpstr>Национальная рамка квалификаций – ядро НСК</vt:lpstr>
      <vt:lpstr>Феномен национальных квалификационных рамок</vt:lpstr>
      <vt:lpstr>Региональные/ транснациональные рамки квалификаций</vt:lpstr>
      <vt:lpstr>Цели региональных/транснациональных рамок</vt:lpstr>
      <vt:lpstr>Региональные рамки квалификаций</vt:lpstr>
      <vt:lpstr>EQF   </vt:lpstr>
      <vt:lpstr>EQF: поддержка прозрачности, мобильности и образования в течение всей жизни (1) </vt:lpstr>
      <vt:lpstr>EQF(1) </vt:lpstr>
      <vt:lpstr>EQF(2) </vt:lpstr>
      <vt:lpstr>Национальная рамка квалификаций в Европе: поддержка прозрачности, мобильности и образования в течение всей жизни  </vt:lpstr>
      <vt:lpstr>QF-EHEA (1)</vt:lpstr>
      <vt:lpstr>QF-EHEA (1)</vt:lpstr>
      <vt:lpstr>EQF/QF-EHEA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</dc:title>
  <dc:creator>Svetlana Sirmbard</dc:creator>
  <cp:lastModifiedBy>DESKOP</cp:lastModifiedBy>
  <cp:revision>42</cp:revision>
  <dcterms:created xsi:type="dcterms:W3CDTF">2018-11-10T17:10:55Z</dcterms:created>
  <dcterms:modified xsi:type="dcterms:W3CDTF">2018-11-13T04:23:09Z</dcterms:modified>
</cp:coreProperties>
</file>