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65" r:id="rId4"/>
    <p:sldId id="259" r:id="rId5"/>
    <p:sldId id="260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4DBD-875B-45D9-A462-1D97C2F93CC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B164D-7B68-4299-A937-868693800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564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B164D-7B68-4299-A937-8686938001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80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0169B-6D54-4EC8-8779-BC15A2EBC158}" type="datetime1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276F1-9CE2-4596-B31A-884CBF6FA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094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B156-2BB9-4692-ACB3-DAED45711B32}" type="datetime1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276F1-9CE2-4596-B31A-884CBF6FA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60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BBC1-C81C-40E2-8316-DB7EACACC3E7}" type="datetime1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276F1-9CE2-4596-B31A-884CBF6FA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33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B958E-5A11-425B-A01B-39FD50BC67C2}" type="datetime1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276F1-9CE2-4596-B31A-884CBF6FA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70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4E43B-4077-4DC7-BA16-D52C09C6E0ED}" type="datetime1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276F1-9CE2-4596-B31A-884CBF6FA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717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D4E9A-2269-45D7-B7C4-FDD7D25AF00A}" type="datetime1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276F1-9CE2-4596-B31A-884CBF6FA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751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8DC3-B5C0-4254-BD1A-741ABEC58B0E}" type="datetime1">
              <a:rPr lang="en-US" smtClean="0"/>
              <a:t>11/13/2018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276F1-9CE2-4596-B31A-884CBF6FA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284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5850-4B1B-4C98-972F-120BE94AE5C8}" type="datetime1">
              <a:rPr lang="en-US" smtClean="0"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276F1-9CE2-4596-B31A-884CBF6FA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577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903D-693D-4710-95AA-84B17919C577}" type="datetime1">
              <a:rPr lang="en-US" smtClean="0"/>
              <a:t>11/13/2018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276F1-9CE2-4596-B31A-884CBF6FA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072B-DF29-4758-B841-7DEF30671446}" type="datetime1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276F1-9CE2-4596-B31A-884CBF6FA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172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C4E4-3114-4A6E-B118-DA0D7BE5A02D}" type="datetime1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276F1-9CE2-4596-B31A-884CBF6FA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466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900A2-1821-4F7B-970A-61E6C601562D}" type="datetime1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276F1-9CE2-4596-B31A-884CBF6FA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80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8599"/>
            <a:ext cx="9307484" cy="348386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000" b="1" dirty="0" smtClean="0">
                <a:latin typeface="+mn-lt"/>
              </a:rPr>
              <a:t/>
            </a:r>
            <a:br>
              <a:rPr lang="en-US" sz="2000" b="1" dirty="0" smtClean="0">
                <a:latin typeface="+mn-lt"/>
              </a:rPr>
            </a:br>
            <a:r>
              <a:rPr lang="en-US" sz="2000" b="1" dirty="0" smtClean="0">
                <a:latin typeface="+mn-lt"/>
              </a:rPr>
              <a:t/>
            </a:r>
            <a:br>
              <a:rPr lang="en-US" sz="2000" b="1" dirty="0" smtClean="0">
                <a:latin typeface="+mn-lt"/>
              </a:rPr>
            </a:br>
            <a:r>
              <a:rPr lang="en-US" sz="2000" b="1" dirty="0">
                <a:latin typeface="+mn-lt"/>
              </a:rPr>
              <a:t/>
            </a:r>
            <a:br>
              <a:rPr lang="en-US" sz="2000" b="1" dirty="0">
                <a:latin typeface="+mn-lt"/>
              </a:rPr>
            </a:br>
            <a:r>
              <a:rPr lang="en-US" sz="2800" b="1" dirty="0" smtClean="0">
                <a:latin typeface="+mn-lt"/>
              </a:rPr>
              <a:t>TEACHERS FOR A GLOBAL ERA</a:t>
            </a:r>
            <a:br>
              <a:rPr lang="en-US" sz="2800" b="1" dirty="0" smtClean="0">
                <a:latin typeface="+mn-lt"/>
              </a:rPr>
            </a:br>
            <a:r>
              <a:rPr lang="en-US" sz="2800" b="1" dirty="0" smtClean="0">
                <a:latin typeface="+mn-lt"/>
              </a:rPr>
              <a:t>Building Professional Capital and Communities of Practice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>
                <a:solidFill>
                  <a:srgbClr val="002060"/>
                </a:solidFill>
              </a:rPr>
              <a:t/>
            </a:r>
            <a:br>
              <a:rPr lang="en-US" sz="2000" b="1" dirty="0" smtClean="0">
                <a:solidFill>
                  <a:srgbClr val="002060"/>
                </a:solidFill>
              </a:rPr>
            </a:br>
            <a:r>
              <a:rPr lang="en-US" sz="1800" b="1" dirty="0" smtClean="0"/>
              <a:t>November 13, 2018</a:t>
            </a:r>
            <a:br>
              <a:rPr lang="en-US" sz="1800" b="1" dirty="0" smtClean="0"/>
            </a:br>
            <a:r>
              <a:rPr lang="en-US" sz="1800" b="1" dirty="0" smtClean="0"/>
              <a:t>Bishkek,  Kyrgyz Republic</a:t>
            </a:r>
            <a:endParaRPr lang="en-US" sz="1800" b="1" u="sng" dirty="0">
              <a:latin typeface="+mn-lt"/>
            </a:endParaRPr>
          </a:p>
        </p:txBody>
      </p:sp>
      <p:pic>
        <p:nvPicPr>
          <p:cNvPr id="1026" name="Picture 2" descr="Site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879" y="624967"/>
            <a:ext cx="9249605" cy="905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 descr="C:\Users\Маслова_МО\Desktop\Logo ADA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1284" y="5458587"/>
            <a:ext cx="9413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Рисунок 6" descr="C:\Users\Lotos\Downloads\biom_visit card-0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959" y="5518912"/>
            <a:ext cx="14097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Рисунок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328"/>
          <a:stretch>
            <a:fillRect/>
          </a:stretch>
        </p:blipFill>
        <p:spPr bwMode="auto">
          <a:xfrm>
            <a:off x="4466209" y="5377625"/>
            <a:ext cx="8286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Рисунок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0009" y="5458587"/>
            <a:ext cx="13462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Группа 4"/>
          <p:cNvGrpSpPr>
            <a:grpSpLocks/>
          </p:cNvGrpSpPr>
          <p:nvPr/>
        </p:nvGrpSpPr>
        <p:grpSpPr bwMode="auto">
          <a:xfrm>
            <a:off x="5418709" y="5301742"/>
            <a:ext cx="1428750" cy="1236662"/>
            <a:chOff x="0" y="0"/>
            <a:chExt cx="1485900" cy="1291580"/>
          </a:xfrm>
        </p:grpSpPr>
        <p:pic>
          <p:nvPicPr>
            <p:cNvPr id="8" name="Picture 9" descr="gerb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275" y="0"/>
              <a:ext cx="891540" cy="8870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0" y="847725"/>
              <a:ext cx="1485900" cy="4438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Министерство</a:t>
              </a:r>
              <a:r>
                <a:rPr kumimoji="0" lang="en-US" alt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образования</a:t>
              </a:r>
              <a:r>
                <a:rPr kumimoji="0" lang="en-US" alt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и </a:t>
              </a:r>
              <a:r>
                <a:rPr kumimoji="0" lang="en-US" altLang="en-US" sz="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науки</a:t>
              </a:r>
              <a:r>
                <a:rPr kumimoji="0" lang="en-US" alt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Кыргызской</a:t>
              </a:r>
              <a:r>
                <a:rPr kumimoji="0" lang="en-US" alt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</a:t>
              </a:r>
              <a:r>
                <a:rPr kumimoji="0" lang="en-US" altLang="en-US" sz="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Республики</a:t>
              </a:r>
              <a:r>
                <a:rPr kumimoji="0" lang="en-US" alt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524000" y="3666046"/>
            <a:ext cx="9144000" cy="1655762"/>
          </a:xfrm>
        </p:spPr>
        <p:txBody>
          <a:bodyPr>
            <a:normAutofit fontScale="85000" lnSpcReduction="20000"/>
          </a:bodyPr>
          <a:lstStyle/>
          <a:p>
            <a:endParaRPr lang="en-US" b="1" dirty="0" smtClean="0"/>
          </a:p>
          <a:p>
            <a:r>
              <a:rPr lang="en-US" b="1" dirty="0" smtClean="0"/>
              <a:t>Dr. Tamo Chattopadhay</a:t>
            </a:r>
            <a:br>
              <a:rPr lang="en-US" b="1" dirty="0" smtClean="0"/>
            </a:br>
            <a:r>
              <a:rPr lang="en-US" dirty="0" smtClean="0"/>
              <a:t>Director, Institute of Education</a:t>
            </a:r>
            <a:br>
              <a:rPr lang="en-US" dirty="0" smtClean="0"/>
            </a:br>
            <a:r>
              <a:rPr lang="en-US" dirty="0" smtClean="0"/>
              <a:t>Associate Professor of Global Education</a:t>
            </a:r>
            <a:br>
              <a:rPr lang="en-US" dirty="0" smtClean="0"/>
            </a:br>
            <a:r>
              <a:rPr lang="en-US" dirty="0" smtClean="0"/>
              <a:t>American University of Central Asia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276F1-9CE2-4596-B31A-884CBF6FAB4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5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Qualification of Teachers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0070C0"/>
                </a:solidFill>
              </a:rPr>
              <a:t>From Teacher Development to Teacher Management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From </a:t>
            </a:r>
            <a:r>
              <a:rPr lang="en-US" dirty="0"/>
              <a:t>Disciplinary Knowledge to Transversal </a:t>
            </a:r>
            <a:r>
              <a:rPr lang="en-US" dirty="0" smtClean="0"/>
              <a:t>Competencies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From </a:t>
            </a:r>
            <a:r>
              <a:rPr lang="en-US" dirty="0" smtClean="0"/>
              <a:t>Individual to Relational: Communities of </a:t>
            </a:r>
            <a:r>
              <a:rPr lang="en-US" dirty="0" smtClean="0"/>
              <a:t>Practice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From Human Capital to Professional Capital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From </a:t>
            </a:r>
            <a:r>
              <a:rPr lang="en-US" dirty="0" smtClean="0"/>
              <a:t>Static Product to Dynamic Process: Teacher Career </a:t>
            </a:r>
            <a:r>
              <a:rPr lang="en-US" dirty="0" smtClean="0"/>
              <a:t>Pathways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276F1-9CE2-4596-B31A-884CBF6FAB4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6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THE POWER </a:t>
            </a:r>
            <a:r>
              <a:rPr lang="en-US" i="1" dirty="0" smtClean="0"/>
              <a:t>of </a:t>
            </a:r>
            <a:r>
              <a:rPr lang="en-US" dirty="0" smtClean="0"/>
              <a:t>PROFESSIONAL CAPITAL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6836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Teaching is Hard</a:t>
            </a:r>
            <a:endParaRPr lang="en-US" sz="3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…requires </a:t>
            </a:r>
            <a:r>
              <a:rPr lang="en-US" dirty="0"/>
              <a:t>technical knowledge, </a:t>
            </a:r>
            <a:r>
              <a:rPr lang="en-US" dirty="0" smtClean="0"/>
              <a:t> high </a:t>
            </a:r>
            <a:r>
              <a:rPr lang="en-US" dirty="0"/>
              <a:t>levels of </a:t>
            </a:r>
            <a:r>
              <a:rPr lang="en-US" dirty="0" smtClean="0"/>
              <a:t>education,   strong </a:t>
            </a:r>
            <a:r>
              <a:rPr lang="en-US" dirty="0"/>
              <a:t>practice within schools, </a:t>
            </a:r>
            <a:r>
              <a:rPr lang="en-US" dirty="0" smtClean="0"/>
              <a:t>and </a:t>
            </a:r>
            <a:r>
              <a:rPr lang="en-US" dirty="0"/>
              <a:t>continuous improvement over time that is undertaken collaboratively, and that calls for the development of wise judgment. </a:t>
            </a:r>
            <a:r>
              <a:rPr lang="en-US" dirty="0" smtClean="0"/>
              <a:t>(</a:t>
            </a:r>
            <a:r>
              <a:rPr lang="en-US" sz="2400" dirty="0" smtClean="0"/>
              <a:t>Source</a:t>
            </a:r>
            <a:r>
              <a:rPr lang="en-US" sz="2400" dirty="0"/>
              <a:t>: Andrew Hargreaves and Michael </a:t>
            </a:r>
            <a:r>
              <a:rPr lang="en-US" sz="2400" dirty="0" err="1"/>
              <a:t>Fullan</a:t>
            </a:r>
            <a:r>
              <a:rPr lang="en-US" sz="2400" dirty="0"/>
              <a:t>. </a:t>
            </a:r>
            <a:r>
              <a:rPr lang="en-US" sz="2400" dirty="0" smtClean="0"/>
              <a:t>2013)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dirty="0"/>
              <a:t>Professional Capital = Human Capital + Social Capital + Decisional Capital</a:t>
            </a:r>
            <a:endParaRPr lang="en-US" dirty="0" smtClean="0"/>
          </a:p>
          <a:p>
            <a:r>
              <a:rPr lang="en-US" sz="2400" dirty="0"/>
              <a:t>human </a:t>
            </a:r>
            <a:r>
              <a:rPr lang="en-US" sz="2400" dirty="0" smtClean="0"/>
              <a:t>capital = the </a:t>
            </a:r>
            <a:r>
              <a:rPr lang="en-US" sz="2400" dirty="0"/>
              <a:t>talent of </a:t>
            </a:r>
            <a:r>
              <a:rPr lang="en-US" sz="2400" dirty="0" smtClean="0"/>
              <a:t>individuals</a:t>
            </a:r>
          </a:p>
          <a:p>
            <a:r>
              <a:rPr lang="en-US" sz="2400" dirty="0" smtClean="0"/>
              <a:t>social </a:t>
            </a:r>
            <a:r>
              <a:rPr lang="en-US" sz="2400" dirty="0"/>
              <a:t>capital </a:t>
            </a:r>
            <a:r>
              <a:rPr lang="en-US" sz="2400" dirty="0" smtClean="0"/>
              <a:t>= the </a:t>
            </a:r>
            <a:r>
              <a:rPr lang="en-US" sz="2400" dirty="0"/>
              <a:t>collaborative power of the </a:t>
            </a:r>
            <a:r>
              <a:rPr lang="en-US" sz="2400" dirty="0" smtClean="0"/>
              <a:t>group  </a:t>
            </a:r>
            <a:r>
              <a:rPr lang="en-US" sz="2400" b="1" dirty="0">
                <a:solidFill>
                  <a:srgbClr val="0070C0"/>
                </a:solidFill>
              </a:rPr>
              <a:t>COMMUNITIES OF PRACTICE</a:t>
            </a:r>
          </a:p>
          <a:p>
            <a:r>
              <a:rPr lang="en-US" sz="2400" dirty="0" smtClean="0"/>
              <a:t>decisional </a:t>
            </a:r>
            <a:r>
              <a:rPr lang="en-US" sz="2400" dirty="0"/>
              <a:t>capital </a:t>
            </a:r>
            <a:r>
              <a:rPr lang="en-US" sz="2400" dirty="0" smtClean="0"/>
              <a:t>= the </a:t>
            </a:r>
            <a:r>
              <a:rPr lang="en-US" sz="2400" dirty="0"/>
              <a:t>wisdom and expertise to make sound judgments about learners that are cultivated over many </a:t>
            </a:r>
            <a:r>
              <a:rPr lang="en-US" sz="2400" dirty="0" smtClean="0"/>
              <a:t>years. </a:t>
            </a:r>
            <a:r>
              <a:rPr lang="en-US" sz="2400" dirty="0"/>
              <a:t>All professions involve judgment in situations and circumstances where the evidence and the answers aren’t incontrovertibly clear.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276F1-9CE2-4596-B31A-884CBF6FAB4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71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2775"/>
          </a:xfrm>
        </p:spPr>
        <p:txBody>
          <a:bodyPr>
            <a:normAutofit/>
          </a:bodyPr>
          <a:lstStyle/>
          <a:p>
            <a:r>
              <a:rPr lang="en-US" sz="2000" dirty="0" smtClean="0"/>
              <a:t>UNESCO 2016</a:t>
            </a:r>
            <a:endParaRPr lang="en-US" sz="2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68171" y="365125"/>
            <a:ext cx="6502677" cy="6185289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276F1-9CE2-4596-B31A-884CBF6FAB4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9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http://ncee.org/wp-content/uploads/2018/06/SingaporeCareerLadderLarge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83" y="1027906"/>
            <a:ext cx="11393434" cy="565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276F1-9CE2-4596-B31A-884CBF6FAB4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4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Up </a:t>
            </a:r>
            <a:r>
              <a:rPr lang="en-US" dirty="0" smtClean="0"/>
              <a:t>the </a:t>
            </a:r>
            <a:r>
              <a:rPr lang="en-US" dirty="0" smtClean="0"/>
              <a:t>Ladder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Push, Pull, Nudge</a:t>
            </a:r>
          </a:p>
          <a:p>
            <a:r>
              <a:rPr lang="en-US" dirty="0" smtClean="0"/>
              <a:t>Dual-factor </a:t>
            </a:r>
            <a:r>
              <a:rPr lang="en-US" dirty="0"/>
              <a:t>theory (Herzberg, 1968), </a:t>
            </a:r>
            <a:endParaRPr lang="en-US" dirty="0" smtClean="0"/>
          </a:p>
          <a:p>
            <a:pPr lvl="1"/>
            <a:r>
              <a:rPr lang="en-US" dirty="0" smtClean="0"/>
              <a:t>intrinsic </a:t>
            </a:r>
            <a:r>
              <a:rPr lang="en-US" dirty="0"/>
              <a:t>factors or motivators, such as challenging work, recognition, and responsibility give satisfaction, but if absent, do not lead to either dissatisfaction or satisfaction. </a:t>
            </a:r>
            <a:endParaRPr lang="en-US" dirty="0" smtClean="0"/>
          </a:p>
          <a:p>
            <a:pPr lvl="1"/>
            <a:r>
              <a:rPr lang="en-US" dirty="0" smtClean="0"/>
              <a:t>extrinsic </a:t>
            </a:r>
            <a:r>
              <a:rPr lang="en-US" dirty="0"/>
              <a:t>factors, </a:t>
            </a:r>
            <a:r>
              <a:rPr lang="en-US" dirty="0" smtClean="0"/>
              <a:t>‘</a:t>
            </a:r>
            <a:r>
              <a:rPr lang="en-US" dirty="0"/>
              <a:t>hygiene factors’ (salary, promotion, working conditions, supervision, inspection and </a:t>
            </a:r>
            <a:r>
              <a:rPr lang="en-US" dirty="0" smtClean="0"/>
              <a:t>accountability) - just </a:t>
            </a:r>
            <a:r>
              <a:rPr lang="en-US" dirty="0"/>
              <a:t>like a hygienic environment does not improve health, its absence can aggravate health. </a:t>
            </a:r>
          </a:p>
          <a:p>
            <a:pPr marL="0" indent="0">
              <a:buNone/>
            </a:pPr>
            <a:r>
              <a:rPr lang="en-US" sz="1600" dirty="0"/>
              <a:t>Herzberg, F. 1968. "One more time: how do you motivate employees?" </a:t>
            </a:r>
            <a:r>
              <a:rPr lang="en-US" sz="1600" dirty="0" err="1" smtClean="0"/>
              <a:t>in</a:t>
            </a:r>
            <a:r>
              <a:rPr lang="en-US" sz="1600" i="1" dirty="0" err="1" smtClean="0"/>
              <a:t>Harvard</a:t>
            </a:r>
            <a:r>
              <a:rPr lang="en-US" sz="1600" i="1" dirty="0" smtClean="0"/>
              <a:t> </a:t>
            </a:r>
            <a:r>
              <a:rPr lang="en-US" sz="1600" i="1" dirty="0"/>
              <a:t>Business review</a:t>
            </a:r>
            <a:r>
              <a:rPr lang="en-US" sz="1600" dirty="0"/>
              <a:t>. Jan/Feb: 53-62. </a:t>
            </a:r>
          </a:p>
          <a:p>
            <a:pPr marL="0" indent="0">
              <a:buNone/>
            </a:pPr>
            <a:r>
              <a:rPr lang="en-US" dirty="0"/>
              <a:t>DRIVE: Competence, Autonomy, </a:t>
            </a:r>
            <a:r>
              <a:rPr lang="en-US" dirty="0" smtClean="0"/>
              <a:t>Purpose [Daniel Pink 2010]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276F1-9CE2-4596-B31A-884CBF6FAB4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918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297</Words>
  <Application>Microsoft Office PowerPoint</Application>
  <PresentationFormat>Widescreen</PresentationFormat>
  <Paragraphs>36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  TEACHERS FOR A GLOBAL ERA Building Professional Capital and Communities of Practice   November 13, 2018 Bishkek,  Kyrgyz Republic</vt:lpstr>
      <vt:lpstr>Professional Qualification of Teachers</vt:lpstr>
      <vt:lpstr>  THE POWER of PROFESSIONAL CAPITAL </vt:lpstr>
      <vt:lpstr>UNESCO 2016</vt:lpstr>
      <vt:lpstr>PowerPoint Presentation</vt:lpstr>
      <vt:lpstr>Moving Up the Ladder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13, 2018</dc:title>
  <dc:creator>Bard College</dc:creator>
  <cp:lastModifiedBy>Bard College</cp:lastModifiedBy>
  <cp:revision>15</cp:revision>
  <dcterms:created xsi:type="dcterms:W3CDTF">2018-11-13T01:26:04Z</dcterms:created>
  <dcterms:modified xsi:type="dcterms:W3CDTF">2018-11-13T04:51:59Z</dcterms:modified>
</cp:coreProperties>
</file>